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59" r:id="rId5"/>
    <p:sldId id="262" r:id="rId6"/>
    <p:sldId id="263" r:id="rId7"/>
    <p:sldId id="272" r:id="rId8"/>
    <p:sldId id="273" r:id="rId9"/>
    <p:sldId id="260" r:id="rId10"/>
    <p:sldId id="261" r:id="rId11"/>
    <p:sldId id="264" r:id="rId12"/>
    <p:sldId id="268" r:id="rId13"/>
    <p:sldId id="266" r:id="rId14"/>
    <p:sldId id="267" r:id="rId15"/>
    <p:sldId id="269" r:id="rId16"/>
    <p:sldId id="270" r:id="rId17"/>
    <p:sldId id="271" r:id="rId18"/>
    <p:sldId id="274" r:id="rId19"/>
    <p:sldId id="275" r:id="rId20"/>
    <p:sldId id="276" r:id="rId21"/>
    <p:sldId id="277" r:id="rId22"/>
    <p:sldId id="278" r:id="rId23"/>
    <p:sldId id="27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DFCFAB-E336-4D26-870B-D46BE949B5F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73E9419-6438-40CE-98E2-1AF9B2401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F8C3AD3-1DF5-420D-A040-84C019037B5F}"/>
              </a:ext>
            </a:extLst>
          </p:cNvPr>
          <p:cNvSpPr>
            <a:spLocks noGrp="1"/>
          </p:cNvSpPr>
          <p:nvPr>
            <p:ph type="dt" sz="half" idx="10"/>
          </p:nvPr>
        </p:nvSpPr>
        <p:spPr/>
        <p:txBody>
          <a:bodyPr/>
          <a:lstStyle/>
          <a:p>
            <a:fld id="{9FDA602E-2C6C-4D78-83E7-DB025957DBE8}" type="datetimeFigureOut">
              <a:rPr lang="ru-RU" smtClean="0"/>
              <a:t>02.10.2021</a:t>
            </a:fld>
            <a:endParaRPr lang="ru-RU"/>
          </a:p>
        </p:txBody>
      </p:sp>
      <p:sp>
        <p:nvSpPr>
          <p:cNvPr id="5" name="Нижний колонтитул 4">
            <a:extLst>
              <a:ext uri="{FF2B5EF4-FFF2-40B4-BE49-F238E27FC236}">
                <a16:creationId xmlns:a16="http://schemas.microsoft.com/office/drawing/2014/main" id="{405B7ABE-E940-4A9A-8560-D1D3D6337D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E129E26-618A-425B-8918-F045DAE106AD}"/>
              </a:ext>
            </a:extLst>
          </p:cNvPr>
          <p:cNvSpPr>
            <a:spLocks noGrp="1"/>
          </p:cNvSpPr>
          <p:nvPr>
            <p:ph type="sldNum" sz="quarter" idx="12"/>
          </p:nvPr>
        </p:nvSpPr>
        <p:spPr/>
        <p:txBody>
          <a:bodyPr/>
          <a:lstStyle/>
          <a:p>
            <a:fld id="{F0E10FB8-01A9-4287-8800-04F3A3BBEDBF}" type="slidenum">
              <a:rPr lang="ru-RU" smtClean="0"/>
              <a:t>‹#›</a:t>
            </a:fld>
            <a:endParaRPr lang="ru-RU"/>
          </a:p>
        </p:txBody>
      </p:sp>
    </p:spTree>
    <p:extLst>
      <p:ext uri="{BB962C8B-B14F-4D97-AF65-F5344CB8AC3E}">
        <p14:creationId xmlns:p14="http://schemas.microsoft.com/office/powerpoint/2010/main" val="330588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6B858A-4308-4E0E-A259-D816F72B6DA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7C827D6-232D-4E0E-9622-1C0D42AF999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A522EF2-3CE5-4DA8-8E7B-7D4EA2B29836}"/>
              </a:ext>
            </a:extLst>
          </p:cNvPr>
          <p:cNvSpPr>
            <a:spLocks noGrp="1"/>
          </p:cNvSpPr>
          <p:nvPr>
            <p:ph type="dt" sz="half" idx="10"/>
          </p:nvPr>
        </p:nvSpPr>
        <p:spPr/>
        <p:txBody>
          <a:bodyPr/>
          <a:lstStyle/>
          <a:p>
            <a:fld id="{9FDA602E-2C6C-4D78-83E7-DB025957DBE8}" type="datetimeFigureOut">
              <a:rPr lang="ru-RU" smtClean="0"/>
              <a:t>02.10.2021</a:t>
            </a:fld>
            <a:endParaRPr lang="ru-RU"/>
          </a:p>
        </p:txBody>
      </p:sp>
      <p:sp>
        <p:nvSpPr>
          <p:cNvPr id="5" name="Нижний колонтитул 4">
            <a:extLst>
              <a:ext uri="{FF2B5EF4-FFF2-40B4-BE49-F238E27FC236}">
                <a16:creationId xmlns:a16="http://schemas.microsoft.com/office/drawing/2014/main" id="{F6FC2FE4-6CBC-4DBB-8BF1-A15F83C9240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A52AEE4-0E41-4663-ABA6-3A26A9AA2DFA}"/>
              </a:ext>
            </a:extLst>
          </p:cNvPr>
          <p:cNvSpPr>
            <a:spLocks noGrp="1"/>
          </p:cNvSpPr>
          <p:nvPr>
            <p:ph type="sldNum" sz="quarter" idx="12"/>
          </p:nvPr>
        </p:nvSpPr>
        <p:spPr/>
        <p:txBody>
          <a:bodyPr/>
          <a:lstStyle/>
          <a:p>
            <a:fld id="{F0E10FB8-01A9-4287-8800-04F3A3BBEDBF}" type="slidenum">
              <a:rPr lang="ru-RU" smtClean="0"/>
              <a:t>‹#›</a:t>
            </a:fld>
            <a:endParaRPr lang="ru-RU"/>
          </a:p>
        </p:txBody>
      </p:sp>
    </p:spTree>
    <p:extLst>
      <p:ext uri="{BB962C8B-B14F-4D97-AF65-F5344CB8AC3E}">
        <p14:creationId xmlns:p14="http://schemas.microsoft.com/office/powerpoint/2010/main" val="115390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3CB5281-F279-42DD-A858-132293A181D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3EECFB6-7B2B-4776-AC1B-539A1D21DF4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4F28651-208D-4528-BF7D-05FA59C47553}"/>
              </a:ext>
            </a:extLst>
          </p:cNvPr>
          <p:cNvSpPr>
            <a:spLocks noGrp="1"/>
          </p:cNvSpPr>
          <p:nvPr>
            <p:ph type="dt" sz="half" idx="10"/>
          </p:nvPr>
        </p:nvSpPr>
        <p:spPr/>
        <p:txBody>
          <a:bodyPr/>
          <a:lstStyle/>
          <a:p>
            <a:fld id="{9FDA602E-2C6C-4D78-83E7-DB025957DBE8}" type="datetimeFigureOut">
              <a:rPr lang="ru-RU" smtClean="0"/>
              <a:t>02.10.2021</a:t>
            </a:fld>
            <a:endParaRPr lang="ru-RU"/>
          </a:p>
        </p:txBody>
      </p:sp>
      <p:sp>
        <p:nvSpPr>
          <p:cNvPr id="5" name="Нижний колонтитул 4">
            <a:extLst>
              <a:ext uri="{FF2B5EF4-FFF2-40B4-BE49-F238E27FC236}">
                <a16:creationId xmlns:a16="http://schemas.microsoft.com/office/drawing/2014/main" id="{6D570136-8766-4D2C-9DF5-9D6E034A392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342EDA0-3D3D-421E-8C90-0CE606BF4BF3}"/>
              </a:ext>
            </a:extLst>
          </p:cNvPr>
          <p:cNvSpPr>
            <a:spLocks noGrp="1"/>
          </p:cNvSpPr>
          <p:nvPr>
            <p:ph type="sldNum" sz="quarter" idx="12"/>
          </p:nvPr>
        </p:nvSpPr>
        <p:spPr/>
        <p:txBody>
          <a:bodyPr/>
          <a:lstStyle/>
          <a:p>
            <a:fld id="{F0E10FB8-01A9-4287-8800-04F3A3BBEDBF}" type="slidenum">
              <a:rPr lang="ru-RU" smtClean="0"/>
              <a:t>‹#›</a:t>
            </a:fld>
            <a:endParaRPr lang="ru-RU"/>
          </a:p>
        </p:txBody>
      </p:sp>
    </p:spTree>
    <p:extLst>
      <p:ext uri="{BB962C8B-B14F-4D97-AF65-F5344CB8AC3E}">
        <p14:creationId xmlns:p14="http://schemas.microsoft.com/office/powerpoint/2010/main" val="46821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911DCA-6C67-4ED3-8F8B-51DB3DAC71C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655F7DD-82C0-4140-9882-9EA4BF2AE79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EF12F74-9813-429D-9D13-FF0726D073C0}"/>
              </a:ext>
            </a:extLst>
          </p:cNvPr>
          <p:cNvSpPr>
            <a:spLocks noGrp="1"/>
          </p:cNvSpPr>
          <p:nvPr>
            <p:ph type="dt" sz="half" idx="10"/>
          </p:nvPr>
        </p:nvSpPr>
        <p:spPr/>
        <p:txBody>
          <a:bodyPr/>
          <a:lstStyle/>
          <a:p>
            <a:fld id="{9FDA602E-2C6C-4D78-83E7-DB025957DBE8}" type="datetimeFigureOut">
              <a:rPr lang="ru-RU" smtClean="0"/>
              <a:t>02.10.2021</a:t>
            </a:fld>
            <a:endParaRPr lang="ru-RU"/>
          </a:p>
        </p:txBody>
      </p:sp>
      <p:sp>
        <p:nvSpPr>
          <p:cNvPr id="5" name="Нижний колонтитул 4">
            <a:extLst>
              <a:ext uri="{FF2B5EF4-FFF2-40B4-BE49-F238E27FC236}">
                <a16:creationId xmlns:a16="http://schemas.microsoft.com/office/drawing/2014/main" id="{8D69435A-8492-498F-85E3-3B233C62935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D6F182-8476-4E35-ACE8-F94796A50A32}"/>
              </a:ext>
            </a:extLst>
          </p:cNvPr>
          <p:cNvSpPr>
            <a:spLocks noGrp="1"/>
          </p:cNvSpPr>
          <p:nvPr>
            <p:ph type="sldNum" sz="quarter" idx="12"/>
          </p:nvPr>
        </p:nvSpPr>
        <p:spPr/>
        <p:txBody>
          <a:bodyPr/>
          <a:lstStyle/>
          <a:p>
            <a:fld id="{F0E10FB8-01A9-4287-8800-04F3A3BBEDBF}" type="slidenum">
              <a:rPr lang="ru-RU" smtClean="0"/>
              <a:t>‹#›</a:t>
            </a:fld>
            <a:endParaRPr lang="ru-RU"/>
          </a:p>
        </p:txBody>
      </p:sp>
    </p:spTree>
    <p:extLst>
      <p:ext uri="{BB962C8B-B14F-4D97-AF65-F5344CB8AC3E}">
        <p14:creationId xmlns:p14="http://schemas.microsoft.com/office/powerpoint/2010/main" val="139624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6501A9-67BA-430F-A8C7-3DF9FB00663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15E0863-14E4-4C00-94ED-D6CFC67E9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B924783-A843-4544-B27B-5E3F7B50DC57}"/>
              </a:ext>
            </a:extLst>
          </p:cNvPr>
          <p:cNvSpPr>
            <a:spLocks noGrp="1"/>
          </p:cNvSpPr>
          <p:nvPr>
            <p:ph type="dt" sz="half" idx="10"/>
          </p:nvPr>
        </p:nvSpPr>
        <p:spPr/>
        <p:txBody>
          <a:bodyPr/>
          <a:lstStyle/>
          <a:p>
            <a:fld id="{9FDA602E-2C6C-4D78-83E7-DB025957DBE8}" type="datetimeFigureOut">
              <a:rPr lang="ru-RU" smtClean="0"/>
              <a:t>02.10.2021</a:t>
            </a:fld>
            <a:endParaRPr lang="ru-RU"/>
          </a:p>
        </p:txBody>
      </p:sp>
      <p:sp>
        <p:nvSpPr>
          <p:cNvPr id="5" name="Нижний колонтитул 4">
            <a:extLst>
              <a:ext uri="{FF2B5EF4-FFF2-40B4-BE49-F238E27FC236}">
                <a16:creationId xmlns:a16="http://schemas.microsoft.com/office/drawing/2014/main" id="{A28949AD-EAA8-4F8E-83F6-2A885161660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CE20B1-BD22-4CF5-AAE1-C767C8DB94AE}"/>
              </a:ext>
            </a:extLst>
          </p:cNvPr>
          <p:cNvSpPr>
            <a:spLocks noGrp="1"/>
          </p:cNvSpPr>
          <p:nvPr>
            <p:ph type="sldNum" sz="quarter" idx="12"/>
          </p:nvPr>
        </p:nvSpPr>
        <p:spPr/>
        <p:txBody>
          <a:bodyPr/>
          <a:lstStyle/>
          <a:p>
            <a:fld id="{F0E10FB8-01A9-4287-8800-04F3A3BBEDBF}" type="slidenum">
              <a:rPr lang="ru-RU" smtClean="0"/>
              <a:t>‹#›</a:t>
            </a:fld>
            <a:endParaRPr lang="ru-RU"/>
          </a:p>
        </p:txBody>
      </p:sp>
    </p:spTree>
    <p:extLst>
      <p:ext uri="{BB962C8B-B14F-4D97-AF65-F5344CB8AC3E}">
        <p14:creationId xmlns:p14="http://schemas.microsoft.com/office/powerpoint/2010/main" val="21643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D40BE3-704A-4565-9343-46CF2405C63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1D8A71E-4631-4F40-B2CE-B4C2DA1B03D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AEFFB7C-08FA-4B74-AE45-13FBAF73D20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F90AAF2-7DD3-48BF-A6C8-68843E378B72}"/>
              </a:ext>
            </a:extLst>
          </p:cNvPr>
          <p:cNvSpPr>
            <a:spLocks noGrp="1"/>
          </p:cNvSpPr>
          <p:nvPr>
            <p:ph type="dt" sz="half" idx="10"/>
          </p:nvPr>
        </p:nvSpPr>
        <p:spPr/>
        <p:txBody>
          <a:bodyPr/>
          <a:lstStyle/>
          <a:p>
            <a:fld id="{9FDA602E-2C6C-4D78-83E7-DB025957DBE8}" type="datetimeFigureOut">
              <a:rPr lang="ru-RU" smtClean="0"/>
              <a:t>02.10.2021</a:t>
            </a:fld>
            <a:endParaRPr lang="ru-RU"/>
          </a:p>
        </p:txBody>
      </p:sp>
      <p:sp>
        <p:nvSpPr>
          <p:cNvPr id="6" name="Нижний колонтитул 5">
            <a:extLst>
              <a:ext uri="{FF2B5EF4-FFF2-40B4-BE49-F238E27FC236}">
                <a16:creationId xmlns:a16="http://schemas.microsoft.com/office/drawing/2014/main" id="{CE43F320-5A23-4FA8-B6CA-8E352952C76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59DFC8-DD31-4FD6-B6E9-158F264891F6}"/>
              </a:ext>
            </a:extLst>
          </p:cNvPr>
          <p:cNvSpPr>
            <a:spLocks noGrp="1"/>
          </p:cNvSpPr>
          <p:nvPr>
            <p:ph type="sldNum" sz="quarter" idx="12"/>
          </p:nvPr>
        </p:nvSpPr>
        <p:spPr/>
        <p:txBody>
          <a:bodyPr/>
          <a:lstStyle/>
          <a:p>
            <a:fld id="{F0E10FB8-01A9-4287-8800-04F3A3BBEDBF}" type="slidenum">
              <a:rPr lang="ru-RU" smtClean="0"/>
              <a:t>‹#›</a:t>
            </a:fld>
            <a:endParaRPr lang="ru-RU"/>
          </a:p>
        </p:txBody>
      </p:sp>
    </p:spTree>
    <p:extLst>
      <p:ext uri="{BB962C8B-B14F-4D97-AF65-F5344CB8AC3E}">
        <p14:creationId xmlns:p14="http://schemas.microsoft.com/office/powerpoint/2010/main" val="199021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56D8F3-9B9D-45BF-BB1E-A96D30D0277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A07A42A-5CB6-4E0D-AED9-F7EF314E6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8D8819F-6030-4B26-A879-324427EF2CC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A2DDC55-5BCD-401A-BE59-35ED967DDC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D62DC0D-ADE3-46D9-874B-D58C02100D4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BEF7363-DAD8-4EAB-A0FA-E31909C87AE7}"/>
              </a:ext>
            </a:extLst>
          </p:cNvPr>
          <p:cNvSpPr>
            <a:spLocks noGrp="1"/>
          </p:cNvSpPr>
          <p:nvPr>
            <p:ph type="dt" sz="half" idx="10"/>
          </p:nvPr>
        </p:nvSpPr>
        <p:spPr/>
        <p:txBody>
          <a:bodyPr/>
          <a:lstStyle/>
          <a:p>
            <a:fld id="{9FDA602E-2C6C-4D78-83E7-DB025957DBE8}" type="datetimeFigureOut">
              <a:rPr lang="ru-RU" smtClean="0"/>
              <a:t>02.10.2021</a:t>
            </a:fld>
            <a:endParaRPr lang="ru-RU"/>
          </a:p>
        </p:txBody>
      </p:sp>
      <p:sp>
        <p:nvSpPr>
          <p:cNvPr id="8" name="Нижний колонтитул 7">
            <a:extLst>
              <a:ext uri="{FF2B5EF4-FFF2-40B4-BE49-F238E27FC236}">
                <a16:creationId xmlns:a16="http://schemas.microsoft.com/office/drawing/2014/main" id="{17E57CBC-C7AD-4DDF-871F-32AA5E90B23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B0B64E0-4A72-4A2E-A30F-763FDBDACB01}"/>
              </a:ext>
            </a:extLst>
          </p:cNvPr>
          <p:cNvSpPr>
            <a:spLocks noGrp="1"/>
          </p:cNvSpPr>
          <p:nvPr>
            <p:ph type="sldNum" sz="quarter" idx="12"/>
          </p:nvPr>
        </p:nvSpPr>
        <p:spPr/>
        <p:txBody>
          <a:bodyPr/>
          <a:lstStyle/>
          <a:p>
            <a:fld id="{F0E10FB8-01A9-4287-8800-04F3A3BBEDBF}" type="slidenum">
              <a:rPr lang="ru-RU" smtClean="0"/>
              <a:t>‹#›</a:t>
            </a:fld>
            <a:endParaRPr lang="ru-RU"/>
          </a:p>
        </p:txBody>
      </p:sp>
    </p:spTree>
    <p:extLst>
      <p:ext uri="{BB962C8B-B14F-4D97-AF65-F5344CB8AC3E}">
        <p14:creationId xmlns:p14="http://schemas.microsoft.com/office/powerpoint/2010/main" val="409787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BF80E8-6387-4D04-99D7-EAF6063088F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241BAF2-0582-41F6-9F7E-750026DBDB54}"/>
              </a:ext>
            </a:extLst>
          </p:cNvPr>
          <p:cNvSpPr>
            <a:spLocks noGrp="1"/>
          </p:cNvSpPr>
          <p:nvPr>
            <p:ph type="dt" sz="half" idx="10"/>
          </p:nvPr>
        </p:nvSpPr>
        <p:spPr/>
        <p:txBody>
          <a:bodyPr/>
          <a:lstStyle/>
          <a:p>
            <a:fld id="{9FDA602E-2C6C-4D78-83E7-DB025957DBE8}" type="datetimeFigureOut">
              <a:rPr lang="ru-RU" smtClean="0"/>
              <a:t>02.10.2021</a:t>
            </a:fld>
            <a:endParaRPr lang="ru-RU"/>
          </a:p>
        </p:txBody>
      </p:sp>
      <p:sp>
        <p:nvSpPr>
          <p:cNvPr id="4" name="Нижний колонтитул 3">
            <a:extLst>
              <a:ext uri="{FF2B5EF4-FFF2-40B4-BE49-F238E27FC236}">
                <a16:creationId xmlns:a16="http://schemas.microsoft.com/office/drawing/2014/main" id="{1F10F82F-C906-4B23-83A5-5BF5FD25AE6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A56C6D4-9EFF-4FDC-B801-60A559FB2C87}"/>
              </a:ext>
            </a:extLst>
          </p:cNvPr>
          <p:cNvSpPr>
            <a:spLocks noGrp="1"/>
          </p:cNvSpPr>
          <p:nvPr>
            <p:ph type="sldNum" sz="quarter" idx="12"/>
          </p:nvPr>
        </p:nvSpPr>
        <p:spPr/>
        <p:txBody>
          <a:bodyPr/>
          <a:lstStyle/>
          <a:p>
            <a:fld id="{F0E10FB8-01A9-4287-8800-04F3A3BBEDBF}" type="slidenum">
              <a:rPr lang="ru-RU" smtClean="0"/>
              <a:t>‹#›</a:t>
            </a:fld>
            <a:endParaRPr lang="ru-RU"/>
          </a:p>
        </p:txBody>
      </p:sp>
    </p:spTree>
    <p:extLst>
      <p:ext uri="{BB962C8B-B14F-4D97-AF65-F5344CB8AC3E}">
        <p14:creationId xmlns:p14="http://schemas.microsoft.com/office/powerpoint/2010/main" val="356538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B10A92F-9533-4F27-91D4-88C984AE836F}"/>
              </a:ext>
            </a:extLst>
          </p:cNvPr>
          <p:cNvSpPr>
            <a:spLocks noGrp="1"/>
          </p:cNvSpPr>
          <p:nvPr>
            <p:ph type="dt" sz="half" idx="10"/>
          </p:nvPr>
        </p:nvSpPr>
        <p:spPr/>
        <p:txBody>
          <a:bodyPr/>
          <a:lstStyle/>
          <a:p>
            <a:fld id="{9FDA602E-2C6C-4D78-83E7-DB025957DBE8}" type="datetimeFigureOut">
              <a:rPr lang="ru-RU" smtClean="0"/>
              <a:t>02.10.2021</a:t>
            </a:fld>
            <a:endParaRPr lang="ru-RU"/>
          </a:p>
        </p:txBody>
      </p:sp>
      <p:sp>
        <p:nvSpPr>
          <p:cNvPr id="3" name="Нижний колонтитул 2">
            <a:extLst>
              <a:ext uri="{FF2B5EF4-FFF2-40B4-BE49-F238E27FC236}">
                <a16:creationId xmlns:a16="http://schemas.microsoft.com/office/drawing/2014/main" id="{15FBF0A2-FA83-47AA-ADC8-EE8BBD55DB9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501F1B9-B922-4BA5-857F-46E02207F06C}"/>
              </a:ext>
            </a:extLst>
          </p:cNvPr>
          <p:cNvSpPr>
            <a:spLocks noGrp="1"/>
          </p:cNvSpPr>
          <p:nvPr>
            <p:ph type="sldNum" sz="quarter" idx="12"/>
          </p:nvPr>
        </p:nvSpPr>
        <p:spPr/>
        <p:txBody>
          <a:bodyPr/>
          <a:lstStyle/>
          <a:p>
            <a:fld id="{F0E10FB8-01A9-4287-8800-04F3A3BBEDBF}" type="slidenum">
              <a:rPr lang="ru-RU" smtClean="0"/>
              <a:t>‹#›</a:t>
            </a:fld>
            <a:endParaRPr lang="ru-RU"/>
          </a:p>
        </p:txBody>
      </p:sp>
    </p:spTree>
    <p:extLst>
      <p:ext uri="{BB962C8B-B14F-4D97-AF65-F5344CB8AC3E}">
        <p14:creationId xmlns:p14="http://schemas.microsoft.com/office/powerpoint/2010/main" val="24853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48A626-8C9D-41B0-A849-E1CC8A41C4C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0528632-92FF-492F-B876-BBC5B0946E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B09E277-CEAF-466C-ACFC-AECB4450E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B94403C-A4F5-4FE3-B32B-1AA3ADCA2D9D}"/>
              </a:ext>
            </a:extLst>
          </p:cNvPr>
          <p:cNvSpPr>
            <a:spLocks noGrp="1"/>
          </p:cNvSpPr>
          <p:nvPr>
            <p:ph type="dt" sz="half" idx="10"/>
          </p:nvPr>
        </p:nvSpPr>
        <p:spPr/>
        <p:txBody>
          <a:bodyPr/>
          <a:lstStyle/>
          <a:p>
            <a:fld id="{9FDA602E-2C6C-4D78-83E7-DB025957DBE8}" type="datetimeFigureOut">
              <a:rPr lang="ru-RU" smtClean="0"/>
              <a:t>02.10.2021</a:t>
            </a:fld>
            <a:endParaRPr lang="ru-RU"/>
          </a:p>
        </p:txBody>
      </p:sp>
      <p:sp>
        <p:nvSpPr>
          <p:cNvPr id="6" name="Нижний колонтитул 5">
            <a:extLst>
              <a:ext uri="{FF2B5EF4-FFF2-40B4-BE49-F238E27FC236}">
                <a16:creationId xmlns:a16="http://schemas.microsoft.com/office/drawing/2014/main" id="{66340D5F-B5DD-4AAA-A112-9B92C3506C8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650E11C-2F2D-4B7F-8A38-3F6384634E14}"/>
              </a:ext>
            </a:extLst>
          </p:cNvPr>
          <p:cNvSpPr>
            <a:spLocks noGrp="1"/>
          </p:cNvSpPr>
          <p:nvPr>
            <p:ph type="sldNum" sz="quarter" idx="12"/>
          </p:nvPr>
        </p:nvSpPr>
        <p:spPr/>
        <p:txBody>
          <a:bodyPr/>
          <a:lstStyle/>
          <a:p>
            <a:fld id="{F0E10FB8-01A9-4287-8800-04F3A3BBEDBF}" type="slidenum">
              <a:rPr lang="ru-RU" smtClean="0"/>
              <a:t>‹#›</a:t>
            </a:fld>
            <a:endParaRPr lang="ru-RU"/>
          </a:p>
        </p:txBody>
      </p:sp>
    </p:spTree>
    <p:extLst>
      <p:ext uri="{BB962C8B-B14F-4D97-AF65-F5344CB8AC3E}">
        <p14:creationId xmlns:p14="http://schemas.microsoft.com/office/powerpoint/2010/main" val="107956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5F8234-905E-461C-B8C5-505D007897A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1CDD854-7DAC-4F30-BA18-887B857382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144C916-809F-41C5-8F2F-B075C82A4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711DD7E-5406-4316-883F-20BC232D214C}"/>
              </a:ext>
            </a:extLst>
          </p:cNvPr>
          <p:cNvSpPr>
            <a:spLocks noGrp="1"/>
          </p:cNvSpPr>
          <p:nvPr>
            <p:ph type="dt" sz="half" idx="10"/>
          </p:nvPr>
        </p:nvSpPr>
        <p:spPr/>
        <p:txBody>
          <a:bodyPr/>
          <a:lstStyle/>
          <a:p>
            <a:fld id="{9FDA602E-2C6C-4D78-83E7-DB025957DBE8}" type="datetimeFigureOut">
              <a:rPr lang="ru-RU" smtClean="0"/>
              <a:t>02.10.2021</a:t>
            </a:fld>
            <a:endParaRPr lang="ru-RU"/>
          </a:p>
        </p:txBody>
      </p:sp>
      <p:sp>
        <p:nvSpPr>
          <p:cNvPr id="6" name="Нижний колонтитул 5">
            <a:extLst>
              <a:ext uri="{FF2B5EF4-FFF2-40B4-BE49-F238E27FC236}">
                <a16:creationId xmlns:a16="http://schemas.microsoft.com/office/drawing/2014/main" id="{F1B409AE-1A5D-4489-BCC7-6D1F03DE2E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387E2EB-5C98-4B00-9893-63D81BFAE2DF}"/>
              </a:ext>
            </a:extLst>
          </p:cNvPr>
          <p:cNvSpPr>
            <a:spLocks noGrp="1"/>
          </p:cNvSpPr>
          <p:nvPr>
            <p:ph type="sldNum" sz="quarter" idx="12"/>
          </p:nvPr>
        </p:nvSpPr>
        <p:spPr/>
        <p:txBody>
          <a:bodyPr/>
          <a:lstStyle/>
          <a:p>
            <a:fld id="{F0E10FB8-01A9-4287-8800-04F3A3BBEDBF}" type="slidenum">
              <a:rPr lang="ru-RU" smtClean="0"/>
              <a:t>‹#›</a:t>
            </a:fld>
            <a:endParaRPr lang="ru-RU"/>
          </a:p>
        </p:txBody>
      </p:sp>
    </p:spTree>
    <p:extLst>
      <p:ext uri="{BB962C8B-B14F-4D97-AF65-F5344CB8AC3E}">
        <p14:creationId xmlns:p14="http://schemas.microsoft.com/office/powerpoint/2010/main" val="135102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B99A4-9DC5-472E-BB0C-8346C19773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641C0B5-26D3-4D8A-92E7-C919DC12D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22757E6-DFF2-40B6-9C65-894AA4330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A602E-2C6C-4D78-83E7-DB025957DBE8}" type="datetimeFigureOut">
              <a:rPr lang="ru-RU" smtClean="0"/>
              <a:t>02.10.2021</a:t>
            </a:fld>
            <a:endParaRPr lang="ru-RU"/>
          </a:p>
        </p:txBody>
      </p:sp>
      <p:sp>
        <p:nvSpPr>
          <p:cNvPr id="5" name="Нижний колонтитул 4">
            <a:extLst>
              <a:ext uri="{FF2B5EF4-FFF2-40B4-BE49-F238E27FC236}">
                <a16:creationId xmlns:a16="http://schemas.microsoft.com/office/drawing/2014/main" id="{3C61C685-665C-4A30-B61A-5A2CD20A0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C1F4454-D8B1-4EB5-945D-46B148CE8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10FB8-01A9-4287-8800-04F3A3BBEDBF}" type="slidenum">
              <a:rPr lang="ru-RU" smtClean="0"/>
              <a:t>‹#›</a:t>
            </a:fld>
            <a:endParaRPr lang="ru-RU"/>
          </a:p>
        </p:txBody>
      </p:sp>
    </p:spTree>
    <p:extLst>
      <p:ext uri="{BB962C8B-B14F-4D97-AF65-F5344CB8AC3E}">
        <p14:creationId xmlns:p14="http://schemas.microsoft.com/office/powerpoint/2010/main" val="261578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A0F059-75A3-4534-A643-21914CFB6905}"/>
              </a:ext>
            </a:extLst>
          </p:cNvPr>
          <p:cNvSpPr txBox="1"/>
          <p:nvPr/>
        </p:nvSpPr>
        <p:spPr>
          <a:xfrm>
            <a:off x="3251447" y="134034"/>
            <a:ext cx="6094520" cy="707886"/>
          </a:xfrm>
          <a:prstGeom prst="rect">
            <a:avLst/>
          </a:prstGeom>
          <a:noFill/>
        </p:spPr>
        <p:txBody>
          <a:bodyPr wrap="square">
            <a:spAutoFit/>
          </a:bodyPr>
          <a:lstStyle/>
          <a:p>
            <a:pPr algn="ctr"/>
            <a:r>
              <a:rPr lang="ru-RU" sz="2000" b="1" dirty="0">
                <a:latin typeface="Arial" panose="020B0604020202020204" pitchFamily="34" charset="0"/>
                <a:cs typeface="Arial" panose="020B0604020202020204" pitchFamily="34" charset="0"/>
              </a:rPr>
              <a:t>КАЗАХСКИЙ НАЦИОНАЛЬНЫЙ УНИВЕРСИТЕТ ИМ. АЛЬ-ФАРАБИ</a:t>
            </a:r>
            <a:endParaRPr lang="ru-RU"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B63CCBE-88FC-41A3-A240-F183AE474D8B}"/>
              </a:ext>
            </a:extLst>
          </p:cNvPr>
          <p:cNvSpPr txBox="1"/>
          <p:nvPr/>
        </p:nvSpPr>
        <p:spPr>
          <a:xfrm>
            <a:off x="3251447" y="841920"/>
            <a:ext cx="6094520" cy="707886"/>
          </a:xfrm>
          <a:prstGeom prst="rect">
            <a:avLst/>
          </a:prstGeom>
          <a:noFill/>
        </p:spPr>
        <p:txBody>
          <a:bodyPr wrap="square">
            <a:spAutoFit/>
          </a:bodyPr>
          <a:lstStyle/>
          <a:p>
            <a:pPr algn="ctr"/>
            <a:r>
              <a:rPr lang="ru-RU" sz="2000" b="1" dirty="0">
                <a:solidFill>
                  <a:prstClr val="black"/>
                </a:solidFill>
                <a:latin typeface="Arial" panose="020B0604020202020204" pitchFamily="34" charset="0"/>
              </a:rPr>
              <a:t>Высшая школа экономики и бизнеса</a:t>
            </a:r>
            <a:r>
              <a:rPr lang="ru-RU" sz="2000" dirty="0">
                <a:solidFill>
                  <a:prstClr val="black"/>
                </a:solidFill>
                <a:latin typeface="Arial" panose="020B0604020202020204" pitchFamily="34" charset="0"/>
              </a:rPr>
              <a:t> </a:t>
            </a:r>
          </a:p>
          <a:p>
            <a:pPr algn="ctr"/>
            <a:r>
              <a:rPr lang="ru-RU" sz="2000" b="1" dirty="0">
                <a:solidFill>
                  <a:prstClr val="black"/>
                </a:solidFill>
                <a:latin typeface="Arial" panose="020B0604020202020204" pitchFamily="34" charset="0"/>
              </a:rPr>
              <a:t>Кафедра «Финансы и учет»</a:t>
            </a:r>
          </a:p>
        </p:txBody>
      </p:sp>
      <p:pic>
        <p:nvPicPr>
          <p:cNvPr id="8" name="Рисунок 7">
            <a:extLst>
              <a:ext uri="{FF2B5EF4-FFF2-40B4-BE49-F238E27FC236}">
                <a16:creationId xmlns:a16="http://schemas.microsoft.com/office/drawing/2014/main" id="{B580257C-B17D-42EE-8FBA-54C84C2A2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273" y="1811044"/>
            <a:ext cx="2634289" cy="2254928"/>
          </a:xfrm>
          <a:prstGeom prst="rect">
            <a:avLst/>
          </a:prstGeom>
        </p:spPr>
      </p:pic>
      <p:sp>
        <p:nvSpPr>
          <p:cNvPr id="10" name="TextBox 9">
            <a:extLst>
              <a:ext uri="{FF2B5EF4-FFF2-40B4-BE49-F238E27FC236}">
                <a16:creationId xmlns:a16="http://schemas.microsoft.com/office/drawing/2014/main" id="{6BEF3577-6287-4B3E-ACC3-B15B10FA4EEF}"/>
              </a:ext>
            </a:extLst>
          </p:cNvPr>
          <p:cNvSpPr txBox="1"/>
          <p:nvPr/>
        </p:nvSpPr>
        <p:spPr>
          <a:xfrm>
            <a:off x="2087362" y="4296464"/>
            <a:ext cx="8422690" cy="707886"/>
          </a:xfrm>
          <a:prstGeom prst="rect">
            <a:avLst/>
          </a:prstGeom>
          <a:noFill/>
        </p:spPr>
        <p:txBody>
          <a:bodyPr wrap="square">
            <a:spAutoFit/>
          </a:bodyPr>
          <a:lstStyle/>
          <a:p>
            <a:pPr algn="ctr"/>
            <a:r>
              <a:rPr lang="ru-RU" sz="2000" b="1" dirty="0">
                <a:latin typeface="Arial" panose="020B0604020202020204" pitchFamily="34" charset="0"/>
                <a:cs typeface="Arial" panose="020B0604020202020204" pitchFamily="34" charset="0"/>
              </a:rPr>
              <a:t>Тема лекции 6: «Виды и формы инструментов биржевого валютного рынка»</a:t>
            </a:r>
          </a:p>
        </p:txBody>
      </p:sp>
      <p:sp>
        <p:nvSpPr>
          <p:cNvPr id="12" name="TextBox 11">
            <a:extLst>
              <a:ext uri="{FF2B5EF4-FFF2-40B4-BE49-F238E27FC236}">
                <a16:creationId xmlns:a16="http://schemas.microsoft.com/office/drawing/2014/main" id="{B58552A6-5EA9-4E85-99FE-957930772761}"/>
              </a:ext>
            </a:extLst>
          </p:cNvPr>
          <p:cNvSpPr txBox="1"/>
          <p:nvPr/>
        </p:nvSpPr>
        <p:spPr>
          <a:xfrm>
            <a:off x="2558352" y="5727287"/>
            <a:ext cx="7393515" cy="1015663"/>
          </a:xfrm>
          <a:prstGeom prst="rect">
            <a:avLst/>
          </a:prstGeom>
          <a:noFill/>
        </p:spPr>
        <p:txBody>
          <a:bodyPr wrap="square">
            <a:spAutoFit/>
          </a:bodyPr>
          <a:lstStyle/>
          <a:p>
            <a:pPr algn="ctr"/>
            <a:r>
              <a:rPr lang="ru-RU" sz="2000" b="1" dirty="0">
                <a:solidFill>
                  <a:prstClr val="black"/>
                </a:solidFill>
                <a:latin typeface="Arial" panose="020B0604020202020204" pitchFamily="34" charset="0"/>
              </a:rPr>
              <a:t>Дисциплина: «Валютные операции и современная валютная система»</a:t>
            </a:r>
          </a:p>
          <a:p>
            <a:pPr algn="ctr"/>
            <a:r>
              <a:rPr lang="ru-RU" sz="2000" b="1" dirty="0">
                <a:solidFill>
                  <a:prstClr val="black"/>
                </a:solidFill>
                <a:latin typeface="Arial" panose="020B0604020202020204" pitchFamily="34" charset="0"/>
              </a:rPr>
              <a:t>Преподаватель:  к.э.н., </a:t>
            </a:r>
            <a:r>
              <a:rPr lang="ru-RU" sz="2000" b="1" dirty="0" err="1">
                <a:solidFill>
                  <a:prstClr val="black"/>
                </a:solidFill>
                <a:latin typeface="Arial" panose="020B0604020202020204" pitchFamily="34" charset="0"/>
              </a:rPr>
              <a:t>и.о</a:t>
            </a:r>
            <a:r>
              <a:rPr lang="ru-RU" sz="2000" b="1" dirty="0">
                <a:solidFill>
                  <a:prstClr val="black"/>
                </a:solidFill>
                <a:latin typeface="Arial" panose="020B0604020202020204" pitchFamily="34" charset="0"/>
              </a:rPr>
              <a:t>. доцента Алиева Б.М</a:t>
            </a:r>
            <a:endParaRPr lang="ru-RU" sz="2000" dirty="0"/>
          </a:p>
        </p:txBody>
      </p:sp>
    </p:spTree>
    <p:extLst>
      <p:ext uri="{BB962C8B-B14F-4D97-AF65-F5344CB8AC3E}">
        <p14:creationId xmlns:p14="http://schemas.microsoft.com/office/powerpoint/2010/main" val="265802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Урок по экономике в 7-м классе на тему &amp;quot;Зачем нужна биржа. Виды бирж&amp;quot;">
            <a:extLst>
              <a:ext uri="{FF2B5EF4-FFF2-40B4-BE49-F238E27FC236}">
                <a16:creationId xmlns:a16="http://schemas.microsoft.com/office/drawing/2014/main" id="{A2A63CFC-7872-43A3-A89C-C6BA3A4AC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71" y="1367161"/>
            <a:ext cx="10005459" cy="4989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70A805-69C9-4D92-8951-349899BDFBA3}"/>
              </a:ext>
            </a:extLst>
          </p:cNvPr>
          <p:cNvSpPr txBox="1"/>
          <p:nvPr/>
        </p:nvSpPr>
        <p:spPr>
          <a:xfrm>
            <a:off x="3295835" y="293244"/>
            <a:ext cx="6094520" cy="523220"/>
          </a:xfrm>
          <a:prstGeom prst="rect">
            <a:avLst/>
          </a:prstGeom>
          <a:noFill/>
        </p:spPr>
        <p:txBody>
          <a:bodyPr wrap="square">
            <a:spAutoFit/>
          </a:bodyPr>
          <a:lstStyle/>
          <a:p>
            <a:pPr algn="ctr"/>
            <a:r>
              <a:rPr lang="ru-RU" sz="2800" b="1" dirty="0">
                <a:solidFill>
                  <a:schemeClr val="accent1"/>
                </a:solidFill>
                <a:latin typeface="Arial" panose="020B0604020202020204" pitchFamily="34" charset="0"/>
                <a:cs typeface="Arial" panose="020B0604020202020204" pitchFamily="34" charset="0"/>
              </a:rPr>
              <a:t>3. Виды биржевых рынков</a:t>
            </a:r>
          </a:p>
        </p:txBody>
      </p:sp>
    </p:spTree>
    <p:extLst>
      <p:ext uri="{BB962C8B-B14F-4D97-AF65-F5344CB8AC3E}">
        <p14:creationId xmlns:p14="http://schemas.microsoft.com/office/powerpoint/2010/main" val="285087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Инструменты валютного рынка | Энциклопедия финансовых рынков">
            <a:extLst>
              <a:ext uri="{FF2B5EF4-FFF2-40B4-BE49-F238E27FC236}">
                <a16:creationId xmlns:a16="http://schemas.microsoft.com/office/drawing/2014/main" id="{7B899774-D6D5-4C25-8108-ACD98CA42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508" y="602713"/>
            <a:ext cx="8600984" cy="5411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70CC6F-3E4C-42E6-B45A-3E9B3876175D}"/>
              </a:ext>
            </a:extLst>
          </p:cNvPr>
          <p:cNvSpPr txBox="1"/>
          <p:nvPr/>
        </p:nvSpPr>
        <p:spPr>
          <a:xfrm>
            <a:off x="2755778" y="6255287"/>
            <a:ext cx="7108794" cy="369332"/>
          </a:xfrm>
          <a:prstGeom prst="rect">
            <a:avLst/>
          </a:prstGeom>
          <a:noFill/>
        </p:spPr>
        <p:txBody>
          <a:bodyPr wrap="square">
            <a:spAutoFit/>
          </a:bodyPr>
          <a:lstStyle/>
          <a:p>
            <a:pPr algn="ctr"/>
            <a:r>
              <a:rPr lang="ru-RU" b="0" i="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Рис. Схема классификации инструментов </a:t>
            </a:r>
            <a:r>
              <a:rPr lang="ru-RU" b="0" i="0" dirty="0">
                <a:solidFill>
                  <a:schemeClr val="accent1"/>
                </a:solidFill>
                <a:effectLst>
                  <a:outerShdw blurRad="38100" dist="38100" dir="2700000" algn="tl">
                    <a:srgbClr val="000000">
                      <a:alpha val="43137"/>
                    </a:srgbClr>
                  </a:outerShdw>
                </a:effectLst>
                <a:latin typeface="Roboto" panose="02000000000000000000" pitchFamily="2" charset="0"/>
              </a:rPr>
              <a:t>валютного рынка.</a:t>
            </a:r>
            <a:endParaRPr lang="ru-RU"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946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AFBCCD-DBA8-4951-8CBF-CC69DB6F8771}"/>
              </a:ext>
            </a:extLst>
          </p:cNvPr>
          <p:cNvSpPr txBox="1"/>
          <p:nvPr/>
        </p:nvSpPr>
        <p:spPr>
          <a:xfrm>
            <a:off x="3552732" y="3244894"/>
            <a:ext cx="5086534"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r>
              <a:rPr lang="ru-RU" b="0" i="0" dirty="0">
                <a:effectLst/>
                <a:latin typeface="Arial" panose="020B0604020202020204" pitchFamily="34" charset="0"/>
                <a:cs typeface="Arial" panose="020B0604020202020204" pitchFamily="34" charset="0"/>
              </a:rPr>
              <a:t>К первым относят</a:t>
            </a:r>
          </a:p>
          <a:p>
            <a:pPr algn="ctr" fontAlgn="base">
              <a:buFont typeface="Arial" panose="020B0604020202020204" pitchFamily="34" charset="0"/>
              <a:buChar char="•"/>
            </a:pPr>
            <a:r>
              <a:rPr lang="ru-RU" b="0" i="0" dirty="0">
                <a:effectLst/>
                <a:latin typeface="Arial" panose="020B0604020202020204" pitchFamily="34" charset="0"/>
                <a:cs typeface="Arial" panose="020B0604020202020204" pitchFamily="34" charset="0"/>
              </a:rPr>
              <a:t>фьючерсные контракты,</a:t>
            </a:r>
          </a:p>
          <a:p>
            <a:pPr algn="ctr" fontAlgn="base">
              <a:buFont typeface="Arial" panose="020B0604020202020204" pitchFamily="34" charset="0"/>
              <a:buChar char="•"/>
            </a:pPr>
            <a:r>
              <a:rPr lang="ru-RU" b="0" i="0" dirty="0">
                <a:effectLst/>
                <a:latin typeface="Arial" panose="020B0604020202020204" pitchFamily="34" charset="0"/>
                <a:cs typeface="Arial" panose="020B0604020202020204" pitchFamily="34" charset="0"/>
              </a:rPr>
              <a:t>форварды,</a:t>
            </a:r>
          </a:p>
          <a:p>
            <a:pPr algn="ctr" fontAlgn="base">
              <a:buFont typeface="Arial" panose="020B0604020202020204" pitchFamily="34" charset="0"/>
              <a:buChar char="•"/>
            </a:pPr>
            <a:r>
              <a:rPr lang="ru-RU" b="0" i="0" dirty="0">
                <a:effectLst/>
                <a:latin typeface="Arial" panose="020B0604020202020204" pitchFamily="34" charset="0"/>
                <a:cs typeface="Arial" panose="020B0604020202020204" pitchFamily="34" charset="0"/>
              </a:rPr>
              <a:t>опционы,</a:t>
            </a:r>
          </a:p>
          <a:p>
            <a:pPr algn="ctr" fontAlgn="base">
              <a:buFont typeface="Arial" panose="020B0604020202020204" pitchFamily="34" charset="0"/>
              <a:buChar char="•"/>
            </a:pPr>
            <a:r>
              <a:rPr lang="ru-RU" b="0" i="0" dirty="0">
                <a:effectLst/>
                <a:latin typeface="Arial" panose="020B0604020202020204" pitchFamily="34" charset="0"/>
                <a:cs typeface="Arial" panose="020B0604020202020204" pitchFamily="34" charset="0"/>
              </a:rPr>
              <a:t>варранты,</a:t>
            </a:r>
          </a:p>
          <a:p>
            <a:pPr algn="ctr" fontAlgn="base">
              <a:buFont typeface="Arial" panose="020B0604020202020204" pitchFamily="34" charset="0"/>
              <a:buChar char="•"/>
            </a:pPr>
            <a:r>
              <a:rPr lang="ru-RU" b="0" i="0" dirty="0">
                <a:effectLst/>
                <a:latin typeface="Arial" panose="020B0604020202020204" pitchFamily="34" charset="0"/>
                <a:cs typeface="Arial" panose="020B0604020202020204" pitchFamily="34" charset="0"/>
              </a:rPr>
              <a:t>конвертируемые облигации,</a:t>
            </a:r>
          </a:p>
          <a:p>
            <a:pPr algn="ctr" fontAlgn="base">
              <a:buFont typeface="Arial" panose="020B0604020202020204" pitchFamily="34" charset="0"/>
              <a:buChar char="•"/>
            </a:pPr>
            <a:r>
              <a:rPr lang="ru-RU" b="0" i="0" dirty="0">
                <a:effectLst/>
                <a:latin typeface="Arial" panose="020B0604020202020204" pitchFamily="34" charset="0"/>
                <a:cs typeface="Arial" panose="020B0604020202020204" pitchFamily="34" charset="0"/>
              </a:rPr>
              <a:t>подписное право на акции.</a:t>
            </a:r>
          </a:p>
        </p:txBody>
      </p:sp>
      <p:sp>
        <p:nvSpPr>
          <p:cNvPr id="5" name="TextBox 4">
            <a:extLst>
              <a:ext uri="{FF2B5EF4-FFF2-40B4-BE49-F238E27FC236}">
                <a16:creationId xmlns:a16="http://schemas.microsoft.com/office/drawing/2014/main" id="{B6AE36A3-EB3D-4034-BD37-87D798C17567}"/>
              </a:ext>
            </a:extLst>
          </p:cNvPr>
          <p:cNvSpPr txBox="1"/>
          <p:nvPr/>
        </p:nvSpPr>
        <p:spPr>
          <a:xfrm>
            <a:off x="1067539" y="318675"/>
            <a:ext cx="609452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0" i="0" dirty="0">
                <a:effectLst/>
                <a:latin typeface="Arial" panose="020B0604020202020204" pitchFamily="34" charset="0"/>
                <a:cs typeface="Arial" panose="020B0604020202020204" pitchFamily="34" charset="0"/>
              </a:rPr>
              <a:t>Финансовые инструменты биржевого рынка применяются для управления рисками и ликвидностью при купле-продаже соответствующих виду рынка активов (акций, валют, материалов). </a:t>
            </a:r>
            <a:endParaRPr lang="ru-RU" dirty="0"/>
          </a:p>
        </p:txBody>
      </p:sp>
      <p:sp>
        <p:nvSpPr>
          <p:cNvPr id="7" name="TextBox 6">
            <a:extLst>
              <a:ext uri="{FF2B5EF4-FFF2-40B4-BE49-F238E27FC236}">
                <a16:creationId xmlns:a16="http://schemas.microsoft.com/office/drawing/2014/main" id="{E801ACAA-F973-4109-BF6F-42CB0AFC19B2}"/>
              </a:ext>
            </a:extLst>
          </p:cNvPr>
          <p:cNvSpPr txBox="1"/>
          <p:nvPr/>
        </p:nvSpPr>
        <p:spPr>
          <a:xfrm>
            <a:off x="868161" y="5615995"/>
            <a:ext cx="10455677"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fontAlgn="base"/>
            <a:r>
              <a:rPr lang="ru-RU" b="0" i="0" dirty="0">
                <a:effectLst/>
                <a:latin typeface="Arial" panose="020B0604020202020204" pitchFamily="34" charset="0"/>
                <a:cs typeface="Arial" panose="020B0604020202020204" pitchFamily="34" charset="0"/>
              </a:rPr>
              <a:t>Особые имущественные права и специальные договорные отношения, схемы платежей и формирование денежных потоков позволяют регулировать работу рынков, перераспределять риски и решать прогнозные задачи.</a:t>
            </a:r>
          </a:p>
        </p:txBody>
      </p:sp>
      <p:sp>
        <p:nvSpPr>
          <p:cNvPr id="9" name="TextBox 8">
            <a:extLst>
              <a:ext uri="{FF2B5EF4-FFF2-40B4-BE49-F238E27FC236}">
                <a16:creationId xmlns:a16="http://schemas.microsoft.com/office/drawing/2014/main" id="{3ECDBC6E-1D96-4659-AA00-4BD149C2B0A6}"/>
              </a:ext>
            </a:extLst>
          </p:cNvPr>
          <p:cNvSpPr txBox="1"/>
          <p:nvPr/>
        </p:nvSpPr>
        <p:spPr>
          <a:xfrm>
            <a:off x="1236216" y="1951113"/>
            <a:ext cx="6094520" cy="646331"/>
          </a:xfrm>
          <a:prstGeom prst="rect">
            <a:avLst/>
          </a:prstGeom>
          <a:noFill/>
        </p:spPr>
        <p:txBody>
          <a:bodyPr wrap="square">
            <a:spAutoFit/>
          </a:bodyPr>
          <a:lstStyle/>
          <a:p>
            <a:pPr algn="ctr"/>
            <a:r>
              <a:rPr lang="ru-RU"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 этом отличают биржевые финансовые инструменты и внебиржевые. </a:t>
            </a:r>
            <a:endParaRPr lang="ru-RU" i="1" dirty="0">
              <a:effectLst>
                <a:outerShdw blurRad="38100" dist="38100" dir="2700000" algn="tl">
                  <a:srgbClr val="000000">
                    <a:alpha val="43137"/>
                  </a:srgbClr>
                </a:outerShdw>
              </a:effectLst>
            </a:endParaRPr>
          </a:p>
        </p:txBody>
      </p:sp>
      <p:cxnSp>
        <p:nvCxnSpPr>
          <p:cNvPr id="11" name="Соединитель: уступ 10">
            <a:extLst>
              <a:ext uri="{FF2B5EF4-FFF2-40B4-BE49-F238E27FC236}">
                <a16:creationId xmlns:a16="http://schemas.microsoft.com/office/drawing/2014/main" id="{1338B8FA-000A-428E-A2CE-A14CE058E686}"/>
              </a:ext>
            </a:extLst>
          </p:cNvPr>
          <p:cNvCxnSpPr>
            <a:stCxn id="5" idx="1"/>
            <a:endCxn id="3" idx="1"/>
          </p:cNvCxnSpPr>
          <p:nvPr/>
        </p:nvCxnSpPr>
        <p:spPr>
          <a:xfrm rot="10800000" flipH="1" flipV="1">
            <a:off x="1067538" y="918839"/>
            <a:ext cx="2485193" cy="3341717"/>
          </a:xfrm>
          <a:prstGeom prst="bentConnector3">
            <a:avLst>
              <a:gd name="adj1" fmla="val -9198"/>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Рисунок 15">
            <a:extLst>
              <a:ext uri="{FF2B5EF4-FFF2-40B4-BE49-F238E27FC236}">
                <a16:creationId xmlns:a16="http://schemas.microsoft.com/office/drawing/2014/main" id="{CD233E46-10BD-48A5-9F21-25ACFDE6ECD0}"/>
              </a:ext>
            </a:extLst>
          </p:cNvPr>
          <p:cNvPicPr>
            <a:picLocks noChangeAspect="1"/>
          </p:cNvPicPr>
          <p:nvPr/>
        </p:nvPicPr>
        <p:blipFill>
          <a:blip r:embed="rId2"/>
          <a:stretch>
            <a:fillRect/>
          </a:stretch>
        </p:blipFill>
        <p:spPr>
          <a:xfrm>
            <a:off x="7643674" y="-1"/>
            <a:ext cx="4548326" cy="2831977"/>
          </a:xfrm>
          <a:prstGeom prst="rect">
            <a:avLst/>
          </a:prstGeom>
        </p:spPr>
      </p:pic>
    </p:spTree>
    <p:extLst>
      <p:ext uri="{BB962C8B-B14F-4D97-AF65-F5344CB8AC3E}">
        <p14:creationId xmlns:p14="http://schemas.microsoft.com/office/powerpoint/2010/main" val="259199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7CF05356-1265-407C-8C47-11DA258E7408}"/>
              </a:ext>
            </a:extLst>
          </p:cNvPr>
          <p:cNvGraphicFramePr>
            <a:graphicFrameLocks noGrp="1"/>
          </p:cNvGraphicFramePr>
          <p:nvPr>
            <p:extLst>
              <p:ext uri="{D42A27DB-BD31-4B8C-83A1-F6EECF244321}">
                <p14:modId xmlns:p14="http://schemas.microsoft.com/office/powerpoint/2010/main" val="2984034030"/>
              </p:ext>
            </p:extLst>
          </p:nvPr>
        </p:nvGraphicFramePr>
        <p:xfrm>
          <a:off x="1875222" y="1393796"/>
          <a:ext cx="8761152" cy="4352924"/>
        </p:xfrm>
        <a:graphic>
          <a:graphicData uri="http://schemas.openxmlformats.org/drawingml/2006/table">
            <a:tbl>
              <a:tblPr/>
              <a:tblGrid>
                <a:gridCol w="4380576">
                  <a:extLst>
                    <a:ext uri="{9D8B030D-6E8A-4147-A177-3AD203B41FA5}">
                      <a16:colId xmlns:a16="http://schemas.microsoft.com/office/drawing/2014/main" val="2954630184"/>
                    </a:ext>
                  </a:extLst>
                </a:gridCol>
                <a:gridCol w="4380576">
                  <a:extLst>
                    <a:ext uri="{9D8B030D-6E8A-4147-A177-3AD203B41FA5}">
                      <a16:colId xmlns:a16="http://schemas.microsoft.com/office/drawing/2014/main" val="791925702"/>
                    </a:ext>
                  </a:extLst>
                </a:gridCol>
              </a:tblGrid>
              <a:tr h="4352924">
                <a:tc>
                  <a:txBody>
                    <a:bodyPr/>
                    <a:lstStyle/>
                    <a:p>
                      <a:pPr algn="ctr">
                        <a:buFont typeface="Arial" panose="020B0604020202020204" pitchFamily="34" charset="0"/>
                        <a:buNone/>
                      </a:pPr>
                      <a:r>
                        <a:rPr lang="ru-RU" sz="2000" b="1" dirty="0">
                          <a:effectLst/>
                          <a:latin typeface="Arial" panose="020B0604020202020204" pitchFamily="34" charset="0"/>
                          <a:cs typeface="Arial" panose="020B0604020202020204" pitchFamily="34" charset="0"/>
                        </a:rPr>
                        <a:t>Валютные сделки</a:t>
                      </a:r>
                    </a:p>
                    <a:p>
                      <a:pPr algn="ctr">
                        <a:buFont typeface="Arial" panose="020B0604020202020204" pitchFamily="34" charset="0"/>
                        <a:buNone/>
                      </a:pPr>
                      <a:endParaRPr lang="ru-RU" sz="2000" b="1"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ru-RU" sz="2000" dirty="0">
                          <a:effectLst/>
                          <a:latin typeface="Arial" panose="020B0604020202020204" pitchFamily="34" charset="0"/>
                          <a:cs typeface="Arial" panose="020B0604020202020204" pitchFamily="34" charset="0"/>
                        </a:rPr>
                        <a:t>Сделки «спот»</a:t>
                      </a:r>
                    </a:p>
                    <a:p>
                      <a:pPr marL="742950" lvl="1" indent="-285750">
                        <a:buFont typeface="Arial" panose="020B0604020202020204" pitchFamily="34" charset="0"/>
                        <a:buChar char="•"/>
                      </a:pPr>
                      <a:r>
                        <a:rPr lang="ru-RU" sz="2000" dirty="0">
                          <a:effectLst/>
                          <a:latin typeface="Arial" panose="020B0604020202020204" pitchFamily="34" charset="0"/>
                          <a:cs typeface="Arial" panose="020B0604020202020204" pitchFamily="34" charset="0"/>
                        </a:rPr>
                        <a:t>Валюта–американские доллары</a:t>
                      </a:r>
                    </a:p>
                    <a:p>
                      <a:pPr marL="742950" lvl="1" indent="-285750">
                        <a:buFont typeface="Arial" panose="020B0604020202020204" pitchFamily="34" charset="0"/>
                        <a:buChar char="•"/>
                      </a:pPr>
                      <a:r>
                        <a:rPr lang="ru-RU" sz="2000" dirty="0">
                          <a:effectLst/>
                          <a:latin typeface="Arial" panose="020B0604020202020204" pitchFamily="34" charset="0"/>
                          <a:cs typeface="Arial" panose="020B0604020202020204" pitchFamily="34" charset="0"/>
                        </a:rPr>
                        <a:t>Кросс–курсы</a:t>
                      </a:r>
                    </a:p>
                    <a:p>
                      <a:pPr>
                        <a:buFont typeface="Arial" panose="020B0604020202020204" pitchFamily="34" charset="0"/>
                        <a:buChar char="•"/>
                      </a:pPr>
                      <a:r>
                        <a:rPr lang="ru-RU" sz="2000" dirty="0">
                          <a:effectLst/>
                          <a:latin typeface="Arial" panose="020B0604020202020204" pitchFamily="34" charset="0"/>
                          <a:cs typeface="Arial" panose="020B0604020202020204" pitchFamily="34" charset="0"/>
                        </a:rPr>
                        <a:t>Форварды «аутрайт»</a:t>
                      </a:r>
                    </a:p>
                    <a:p>
                      <a:pPr>
                        <a:buFont typeface="Arial" panose="020B0604020202020204" pitchFamily="34" charset="0"/>
                        <a:buChar char="•"/>
                      </a:pPr>
                      <a:r>
                        <a:rPr lang="ru-RU" sz="2000" dirty="0">
                          <a:effectLst/>
                          <a:latin typeface="Arial" panose="020B0604020202020204" pitchFamily="34" charset="0"/>
                          <a:cs typeface="Arial" panose="020B0604020202020204" pitchFamily="34" charset="0"/>
                        </a:rPr>
                        <a:t>Валютные свопы</a:t>
                      </a:r>
                    </a:p>
                  </a:txBody>
                  <a:tcPr marT="53340" marB="5334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a:buFont typeface="Arial" panose="020B0604020202020204" pitchFamily="34" charset="0"/>
                        <a:buNone/>
                      </a:pPr>
                      <a:r>
                        <a:rPr lang="ru-RU" sz="2000" b="1" dirty="0">
                          <a:effectLst/>
                          <a:latin typeface="Arial" panose="020B0604020202020204" pitchFamily="34" charset="0"/>
                          <a:cs typeface="Arial" panose="020B0604020202020204" pitchFamily="34" charset="0"/>
                        </a:rPr>
                        <a:t>Деривативы</a:t>
                      </a:r>
                    </a:p>
                    <a:p>
                      <a:pPr algn="ctr">
                        <a:buFont typeface="Arial" panose="020B0604020202020204" pitchFamily="34" charset="0"/>
                        <a:buNone/>
                      </a:pPr>
                      <a:endParaRPr lang="ru-RU" sz="2000" b="1"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ru-RU" sz="2000" dirty="0">
                          <a:effectLst/>
                          <a:latin typeface="Arial" panose="020B0604020202020204" pitchFamily="34" charset="0"/>
                          <a:cs typeface="Arial" panose="020B0604020202020204" pitchFamily="34" charset="0"/>
                        </a:rPr>
                        <a:t>Синтетическое соглашение по валютному обмену (SAFE)</a:t>
                      </a:r>
                    </a:p>
                    <a:p>
                      <a:pPr>
                        <a:buFont typeface="Arial" panose="020B0604020202020204" pitchFamily="34" charset="0"/>
                        <a:buChar char="•"/>
                      </a:pPr>
                      <a:r>
                        <a:rPr lang="ru-RU" sz="2000" dirty="0">
                          <a:effectLst/>
                          <a:latin typeface="Arial" panose="020B0604020202020204" pitchFamily="34" charset="0"/>
                          <a:cs typeface="Arial" panose="020B0604020202020204" pitchFamily="34" charset="0"/>
                        </a:rPr>
                        <a:t>Валютные фьючерсы</a:t>
                      </a:r>
                    </a:p>
                    <a:p>
                      <a:pPr>
                        <a:buFont typeface="Arial" panose="020B0604020202020204" pitchFamily="34" charset="0"/>
                        <a:buChar char="•"/>
                      </a:pPr>
                      <a:r>
                        <a:rPr lang="ru-RU" sz="2000" dirty="0">
                          <a:effectLst/>
                          <a:latin typeface="Arial" panose="020B0604020202020204" pitchFamily="34" charset="0"/>
                          <a:cs typeface="Arial" panose="020B0604020202020204" pitchFamily="34" charset="0"/>
                        </a:rPr>
                        <a:t>Валютно-процентные свопы</a:t>
                      </a:r>
                    </a:p>
                    <a:p>
                      <a:pPr>
                        <a:buFont typeface="Arial" panose="020B0604020202020204" pitchFamily="34" charset="0"/>
                        <a:buChar char="•"/>
                      </a:pPr>
                      <a:r>
                        <a:rPr lang="ru-RU" sz="2000" dirty="0">
                          <a:effectLst/>
                          <a:latin typeface="Arial" panose="020B0604020202020204" pitchFamily="34" charset="0"/>
                          <a:cs typeface="Arial" panose="020B0604020202020204" pitchFamily="34" charset="0"/>
                        </a:rPr>
                        <a:t>Валютные опционы:</a:t>
                      </a:r>
                    </a:p>
                    <a:p>
                      <a:pPr marL="742950" lvl="1" indent="-285750">
                        <a:buFont typeface="Arial" panose="020B0604020202020204" pitchFamily="34" charset="0"/>
                        <a:buChar char="•"/>
                      </a:pPr>
                      <a:r>
                        <a:rPr lang="ru-RU" sz="2000" dirty="0">
                          <a:effectLst/>
                          <a:latin typeface="Arial" panose="020B0604020202020204" pitchFamily="34" charset="0"/>
                          <a:cs typeface="Arial" panose="020B0604020202020204" pitchFamily="34" charset="0"/>
                        </a:rPr>
                        <a:t>Наличные опционы</a:t>
                      </a:r>
                    </a:p>
                    <a:p>
                      <a:pPr marL="742950" lvl="1" indent="-285750">
                        <a:buFont typeface="Arial" panose="020B0604020202020204" pitchFamily="34" charset="0"/>
                        <a:buChar char="•"/>
                      </a:pPr>
                      <a:r>
                        <a:rPr lang="ru-RU" sz="2000" dirty="0">
                          <a:effectLst/>
                          <a:latin typeface="Arial" panose="020B0604020202020204" pitchFamily="34" charset="0"/>
                          <a:cs typeface="Arial" panose="020B0604020202020204" pitchFamily="34" charset="0"/>
                        </a:rPr>
                        <a:t>Опционы на фьючерсы</a:t>
                      </a:r>
                    </a:p>
                  </a:txBody>
                  <a:tcPr marT="53340" marB="5334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19147905"/>
                  </a:ext>
                </a:extLst>
              </a:tr>
            </a:tbl>
          </a:graphicData>
        </a:graphic>
      </p:graphicFrame>
      <p:sp>
        <p:nvSpPr>
          <p:cNvPr id="4" name="TextBox 3">
            <a:extLst>
              <a:ext uri="{FF2B5EF4-FFF2-40B4-BE49-F238E27FC236}">
                <a16:creationId xmlns:a16="http://schemas.microsoft.com/office/drawing/2014/main" id="{4E069236-BA85-4A06-8B13-F661D561FB98}"/>
              </a:ext>
            </a:extLst>
          </p:cNvPr>
          <p:cNvSpPr txBox="1"/>
          <p:nvPr/>
        </p:nvSpPr>
        <p:spPr>
          <a:xfrm>
            <a:off x="1715424" y="237112"/>
            <a:ext cx="9311384" cy="523220"/>
          </a:xfrm>
          <a:prstGeom prst="rect">
            <a:avLst/>
          </a:prstGeom>
          <a:noFill/>
        </p:spPr>
        <p:txBody>
          <a:bodyPr wrap="square">
            <a:spAutoFit/>
          </a:bodyPr>
          <a:lstStyle/>
          <a:p>
            <a:pPr algn="ctr"/>
            <a:r>
              <a:rPr lang="ru-RU" sz="2800" b="1" i="0" dirty="0">
                <a:solidFill>
                  <a:schemeClr val="accent1"/>
                </a:solidFill>
                <a:effectLst/>
                <a:latin typeface="Arial" panose="020B0604020202020204" pitchFamily="34" charset="0"/>
                <a:cs typeface="Arial" panose="020B0604020202020204" pitchFamily="34" charset="0"/>
              </a:rPr>
              <a:t>Классификация инструментов валютного рынка</a:t>
            </a:r>
            <a:endParaRPr lang="ru-RU"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110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C05118-6FCC-4433-BAAA-21C82281983A}"/>
              </a:ext>
            </a:extLst>
          </p:cNvPr>
          <p:cNvSpPr txBox="1"/>
          <p:nvPr/>
        </p:nvSpPr>
        <p:spPr>
          <a:xfrm>
            <a:off x="2233803" y="374904"/>
            <a:ext cx="772439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0" i="0" dirty="0">
                <a:effectLst/>
                <a:latin typeface="Arial" panose="020B0604020202020204" pitchFamily="34" charset="0"/>
                <a:ea typeface="Ebrima" panose="02000000000000000000" pitchFamily="2" charset="0"/>
                <a:cs typeface="Arial" panose="020B0604020202020204" pitchFamily="34" charset="0"/>
              </a:rPr>
              <a:t>Дневной оборот на этом рынке составляет триллионы долларов. Этот оборот достигается за счёт трёх основных видов валютных сделок – сделок «спот», форвардов «аутрайт» и валютных свопов.</a:t>
            </a:r>
            <a:endParaRPr lang="ru-RU" dirty="0">
              <a:latin typeface="Arial" panose="020B0604020202020204" pitchFamily="34" charset="0"/>
              <a:ea typeface="Ebrima" panose="02000000000000000000" pitchFamily="2" charset="0"/>
              <a:cs typeface="Arial" panose="020B0604020202020204" pitchFamily="34" charset="0"/>
            </a:endParaRPr>
          </a:p>
        </p:txBody>
      </p:sp>
      <p:graphicFrame>
        <p:nvGraphicFramePr>
          <p:cNvPr id="6" name="Таблица 5">
            <a:extLst>
              <a:ext uri="{FF2B5EF4-FFF2-40B4-BE49-F238E27FC236}">
                <a16:creationId xmlns:a16="http://schemas.microsoft.com/office/drawing/2014/main" id="{D53B693E-983D-40F8-8515-46106AD2770F}"/>
              </a:ext>
            </a:extLst>
          </p:cNvPr>
          <p:cNvGraphicFramePr>
            <a:graphicFrameLocks noGrp="1"/>
          </p:cNvGraphicFramePr>
          <p:nvPr>
            <p:extLst>
              <p:ext uri="{D42A27DB-BD31-4B8C-83A1-F6EECF244321}">
                <p14:modId xmlns:p14="http://schemas.microsoft.com/office/powerpoint/2010/main" val="1234443718"/>
              </p:ext>
            </p:extLst>
          </p:nvPr>
        </p:nvGraphicFramePr>
        <p:xfrm>
          <a:off x="1277518" y="1691640"/>
          <a:ext cx="9494114" cy="4791456"/>
        </p:xfrm>
        <a:graphic>
          <a:graphicData uri="http://schemas.openxmlformats.org/drawingml/2006/table">
            <a:tbl>
              <a:tblPr/>
              <a:tblGrid>
                <a:gridCol w="4747057">
                  <a:extLst>
                    <a:ext uri="{9D8B030D-6E8A-4147-A177-3AD203B41FA5}">
                      <a16:colId xmlns:a16="http://schemas.microsoft.com/office/drawing/2014/main" val="2818769039"/>
                    </a:ext>
                  </a:extLst>
                </a:gridCol>
                <a:gridCol w="4747057">
                  <a:extLst>
                    <a:ext uri="{9D8B030D-6E8A-4147-A177-3AD203B41FA5}">
                      <a16:colId xmlns:a16="http://schemas.microsoft.com/office/drawing/2014/main" val="543737173"/>
                    </a:ext>
                  </a:extLst>
                </a:gridCol>
              </a:tblGrid>
              <a:tr h="1597152">
                <a:tc>
                  <a:txBody>
                    <a:bodyPr/>
                    <a:lstStyle/>
                    <a:p>
                      <a:pPr algn="ctr"/>
                      <a:r>
                        <a:rPr lang="ru-RU" sz="1400" b="1" dirty="0">
                          <a:effectLst/>
                          <a:latin typeface="Arial" panose="020B0604020202020204" pitchFamily="34" charset="0"/>
                          <a:cs typeface="Arial" panose="020B0604020202020204" pitchFamily="34" charset="0"/>
                        </a:rPr>
                        <a:t>Вид сделки</a:t>
                      </a:r>
                    </a:p>
                    <a:p>
                      <a:pPr algn="ctr"/>
                      <a:r>
                        <a:rPr lang="ru-RU" sz="1400" dirty="0">
                          <a:effectLst/>
                          <a:latin typeface="Arial" panose="020B0604020202020204" pitchFamily="34" charset="0"/>
                          <a:cs typeface="Arial" panose="020B0604020202020204" pitchFamily="34" charset="0"/>
                        </a:rPr>
                        <a:t>Сделки «спот»</a:t>
                      </a:r>
                    </a:p>
                  </a:txBody>
                  <a:tcPr marL="57634" marR="57634" marT="33620" marB="3362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a:r>
                        <a:rPr lang="ru-RU" sz="1400" b="1">
                          <a:effectLst/>
                          <a:latin typeface="Arial" panose="020B0604020202020204" pitchFamily="34" charset="0"/>
                          <a:cs typeface="Arial" panose="020B0604020202020204" pitchFamily="34" charset="0"/>
                        </a:rPr>
                        <a:t>Описание сделки</a:t>
                      </a:r>
                      <a:endParaRPr lang="ru-RU" sz="1400">
                        <a:effectLst/>
                        <a:latin typeface="Arial" panose="020B0604020202020204" pitchFamily="34" charset="0"/>
                        <a:cs typeface="Arial" panose="020B0604020202020204" pitchFamily="34" charset="0"/>
                      </a:endParaRPr>
                    </a:p>
                    <a:p>
                      <a:pPr algn="ctr"/>
                      <a:r>
                        <a:rPr lang="ru-RU" sz="1400">
                          <a:effectLst/>
                          <a:latin typeface="Arial" panose="020B0604020202020204" pitchFamily="34" charset="0"/>
                          <a:cs typeface="Arial" panose="020B0604020202020204" pitchFamily="34" charset="0"/>
                        </a:rPr>
                        <a:t>Обмен валют с поставкой или расчётом (датой) валютирования через два рабочих дня после даты совершения сделки</a:t>
                      </a:r>
                    </a:p>
                  </a:txBody>
                  <a:tcPr marL="57634" marR="57634" marT="33620" marB="3362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77762957"/>
                  </a:ext>
                </a:extLst>
              </a:tr>
              <a:tr h="2168319">
                <a:tc>
                  <a:txBody>
                    <a:bodyPr/>
                    <a:lstStyle/>
                    <a:p>
                      <a:pPr algn="ctr"/>
                      <a:r>
                        <a:rPr lang="ru-RU" sz="1400">
                          <a:effectLst/>
                          <a:latin typeface="Arial" panose="020B0604020202020204" pitchFamily="34" charset="0"/>
                          <a:cs typeface="Arial" panose="020B0604020202020204" pitchFamily="34" charset="0"/>
                        </a:rPr>
                        <a:t>Форварды «аутрайт»</a:t>
                      </a:r>
                    </a:p>
                  </a:txBody>
                  <a:tcPr marL="57634" marR="57634" marT="33620" marB="3362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a:r>
                        <a:rPr lang="ru-RU" sz="1400">
                          <a:effectLst/>
                          <a:latin typeface="Arial" panose="020B0604020202020204" pitchFamily="34" charset="0"/>
                          <a:cs typeface="Arial" panose="020B0604020202020204" pitchFamily="34" charset="0"/>
                        </a:rPr>
                        <a:t>Устанавливается курс покупки (продажи) валют на определённую дату в будущем. Покупая (продавая) валюту на форвардных рынках, инвестор может защитить себя от неустойчивости обменного курса</a:t>
                      </a:r>
                    </a:p>
                  </a:txBody>
                  <a:tcPr marL="57634" marR="57634" marT="33620" marB="3362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40647630"/>
                  </a:ext>
                </a:extLst>
              </a:tr>
              <a:tr h="1025985">
                <a:tc>
                  <a:txBody>
                    <a:bodyPr/>
                    <a:lstStyle/>
                    <a:p>
                      <a:pPr algn="ctr"/>
                      <a:r>
                        <a:rPr lang="ru-RU" sz="1400">
                          <a:effectLst/>
                          <a:latin typeface="Arial" panose="020B0604020202020204" pitchFamily="34" charset="0"/>
                          <a:cs typeface="Arial" panose="020B0604020202020204" pitchFamily="34" charset="0"/>
                        </a:rPr>
                        <a:t>Валютные свопы</a:t>
                      </a:r>
                    </a:p>
                  </a:txBody>
                  <a:tcPr marL="57634" marR="57634" marT="33620" marB="3362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a:r>
                        <a:rPr lang="ru-RU" sz="1400" dirty="0">
                          <a:effectLst/>
                          <a:latin typeface="Arial" panose="020B0604020202020204" pitchFamily="34" charset="0"/>
                          <a:cs typeface="Arial" panose="020B0604020202020204" pitchFamily="34" charset="0"/>
                        </a:rPr>
                        <a:t>Представляют собой комбинацию сделки «спот» с форвардом, которые совершаются одновременно</a:t>
                      </a:r>
                    </a:p>
                  </a:txBody>
                  <a:tcPr marL="57634" marR="57634" marT="33620" marB="3362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87430951"/>
                  </a:ext>
                </a:extLst>
              </a:tr>
            </a:tbl>
          </a:graphicData>
        </a:graphic>
      </p:graphicFrame>
    </p:spTree>
    <p:extLst>
      <p:ext uri="{BB962C8B-B14F-4D97-AF65-F5344CB8AC3E}">
        <p14:creationId xmlns:p14="http://schemas.microsoft.com/office/powerpoint/2010/main" val="332655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116B7-E0A1-4A13-8621-662B1CAFFE10}"/>
              </a:ext>
            </a:extLst>
          </p:cNvPr>
          <p:cNvSpPr txBox="1"/>
          <p:nvPr/>
        </p:nvSpPr>
        <p:spPr>
          <a:xfrm>
            <a:off x="2416945" y="221942"/>
            <a:ext cx="772135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i="1" dirty="0">
                <a:solidFill>
                  <a:schemeClr val="tx1"/>
                </a:solidFill>
                <a:effectLst/>
                <a:latin typeface="Arial" panose="020B0604020202020204" pitchFamily="34" charset="0"/>
                <a:cs typeface="Arial" panose="020B0604020202020204" pitchFamily="34" charset="0"/>
              </a:rPr>
              <a:t>На биржевом валютном рынке торгуются валютные фьючерсы и биржевые валютные опционы.</a:t>
            </a:r>
            <a:endParaRPr lang="ru-RU" b="1" i="1" dirty="0">
              <a:solidFill>
                <a:schemeClr val="tx1"/>
              </a:solidFill>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6C26C8CF-C1A2-41EE-A5B0-F50B8B5C943E}"/>
              </a:ext>
            </a:extLst>
          </p:cNvPr>
          <p:cNvSpPr>
            <a:spLocks noChangeArrowheads="1"/>
          </p:cNvSpPr>
          <p:nvPr/>
        </p:nvSpPr>
        <p:spPr bwMode="auto">
          <a:xfrm>
            <a:off x="1865790" y="1631474"/>
            <a:ext cx="8460420" cy="2246769"/>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effectLst/>
                <a:ea typeface="Ebrima" panose="02000000000000000000" pitchFamily="2" charset="0"/>
                <a:cs typeface="Arial" panose="020B0604020202020204" pitchFamily="34" charset="0"/>
              </a:rPr>
              <a:t>Сделка </a:t>
            </a:r>
            <a:r>
              <a:rPr kumimoji="0" lang="ru-RU" altLang="ru-RU" sz="1400" b="0" i="1" u="none" strike="noStrike" cap="none" normalizeH="0" baseline="0" dirty="0">
                <a:ln>
                  <a:noFill/>
                </a:ln>
                <a:effectLst/>
                <a:ea typeface="Ebrima" panose="02000000000000000000" pitchFamily="2" charset="0"/>
                <a:cs typeface="Arial" panose="020B0604020202020204" pitchFamily="34" charset="0"/>
              </a:rPr>
              <a:t>спот</a:t>
            </a:r>
            <a:r>
              <a:rPr kumimoji="0" lang="ru-RU" altLang="ru-RU" sz="1400" b="0" i="0" u="none" strike="noStrike" cap="none" normalizeH="0" baseline="0" dirty="0">
                <a:ln>
                  <a:noFill/>
                </a:ln>
                <a:effectLst/>
                <a:ea typeface="Ebrima" panose="02000000000000000000" pitchFamily="2" charset="0"/>
                <a:cs typeface="Arial" panose="020B0604020202020204" pitchFamily="34" charset="0"/>
              </a:rPr>
              <a:t> представляет собой прямой (или безусловный, </a:t>
            </a:r>
            <a:r>
              <a:rPr kumimoji="0" lang="ru-RU" altLang="ru-RU" sz="1400" b="0" i="1" u="none" strike="noStrike" cap="none" normalizeH="0" baseline="0" dirty="0" err="1">
                <a:ln>
                  <a:noFill/>
                </a:ln>
                <a:effectLst/>
                <a:ea typeface="Ebrima" panose="02000000000000000000" pitchFamily="2" charset="0"/>
                <a:cs typeface="Arial" panose="020B0604020202020204" pitchFamily="34" charset="0"/>
              </a:rPr>
              <a:t>outright</a:t>
            </a:r>
            <a:r>
              <a:rPr kumimoji="0" lang="ru-RU" altLang="ru-RU" sz="1400" b="0" i="1" u="none" strike="noStrike" cap="none" normalizeH="0" baseline="0" dirty="0">
                <a:ln>
                  <a:noFill/>
                </a:ln>
                <a:effectLst/>
                <a:ea typeface="Ebrima" panose="02000000000000000000" pitchFamily="2" charset="0"/>
                <a:cs typeface="Arial" panose="020B0604020202020204" pitchFamily="34" charset="0"/>
              </a:rPr>
              <a:t>)</a:t>
            </a:r>
            <a:r>
              <a:rPr kumimoji="0" lang="ru-RU" altLang="ru-RU" sz="1400" b="0" i="0" u="none" strike="noStrike" cap="none" normalizeH="0" baseline="0" dirty="0">
                <a:ln>
                  <a:noFill/>
                </a:ln>
                <a:effectLst/>
                <a:ea typeface="Ebrima" panose="02000000000000000000" pitchFamily="2" charset="0"/>
                <a:cs typeface="Arial" panose="020B0604020202020204" pitchFamily="34" charset="0"/>
              </a:rPr>
              <a:t> обмен одной валюты на другую. Спот-курс, по которому одна валюта обменивается на другую, является текущей рыночной ценой валют, исходной, начальной ценой.</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effectLst/>
                <a:ea typeface="Ebrima" panose="02000000000000000000" pitchFamily="2" charset="0"/>
                <a:cs typeface="Arial" panose="020B0604020202020204" pitchFamily="34" charset="0"/>
              </a:rPr>
              <a:t>Спот-сделки не требуют немедленного урегулирования, т.е. поставки валюты. По соглашению датой валютирования (датой поставки валюты) обычно является второй рабочий день после дня заключения сделки. Двухдневный период дает обеим сторонам достаточно времени для совершения платежей в любой точке земного шара. Единственное исключение — спот-сделки между канадским долларом и долларом США: для завершения расчетов по ним предоставляется один день после дня заключения сделки, так как США и Канада расположены в одинаковых часовых поясах.</a:t>
            </a:r>
          </a:p>
        </p:txBody>
      </p:sp>
      <p:sp>
        <p:nvSpPr>
          <p:cNvPr id="6" name="Стрелка: вниз 5">
            <a:extLst>
              <a:ext uri="{FF2B5EF4-FFF2-40B4-BE49-F238E27FC236}">
                <a16:creationId xmlns:a16="http://schemas.microsoft.com/office/drawing/2014/main" id="{2B1B893F-D3C1-4314-909D-6A8F23EE27E4}"/>
              </a:ext>
            </a:extLst>
          </p:cNvPr>
          <p:cNvSpPr/>
          <p:nvPr/>
        </p:nvSpPr>
        <p:spPr>
          <a:xfrm>
            <a:off x="5930283" y="1038687"/>
            <a:ext cx="461639" cy="497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4CB139E8-4745-4745-9CD1-AB01E6BA0EBC}"/>
              </a:ext>
            </a:extLst>
          </p:cNvPr>
          <p:cNvSpPr txBox="1"/>
          <p:nvPr/>
        </p:nvSpPr>
        <p:spPr>
          <a:xfrm>
            <a:off x="1175550" y="4573955"/>
            <a:ext cx="10214499"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600" b="0" i="0" dirty="0">
                <a:effectLst/>
                <a:latin typeface="Arial" panose="020B0604020202020204" pitchFamily="34" charset="0"/>
                <a:cs typeface="Arial" panose="020B0604020202020204" pitchFamily="34" charset="0"/>
              </a:rPr>
              <a:t>На валютном рынке для каждой валюты всегда существует две цены:</a:t>
            </a:r>
          </a:p>
          <a:p>
            <a:pPr algn="ctr">
              <a:buFont typeface="Arial" panose="020B0604020202020204" pitchFamily="34" charset="0"/>
              <a:buChar char="•"/>
            </a:pPr>
            <a:r>
              <a:rPr lang="ru-RU" sz="1600" b="0" i="0" dirty="0">
                <a:effectLst/>
                <a:latin typeface="Arial" panose="020B0604020202020204" pitchFamily="34" charset="0"/>
                <a:cs typeface="Arial" panose="020B0604020202020204" pitchFamily="34" charset="0"/>
              </a:rPr>
              <a:t> цена, по которой продавец валюты хочет продать;</a:t>
            </a:r>
          </a:p>
          <a:p>
            <a:pPr algn="ctr">
              <a:buFont typeface="Arial" panose="020B0604020202020204" pitchFamily="34" charset="0"/>
              <a:buChar char="•"/>
            </a:pPr>
            <a:r>
              <a:rPr lang="ru-RU" sz="1600" b="0" i="0" dirty="0">
                <a:effectLst/>
                <a:latin typeface="Arial" panose="020B0604020202020204" pitchFamily="34" charset="0"/>
                <a:cs typeface="Arial" panose="020B0604020202020204" pitchFamily="34" charset="0"/>
              </a:rPr>
              <a:t> цена, по которой покупатель желает купить.</a:t>
            </a:r>
          </a:p>
          <a:p>
            <a:pPr algn="ctr"/>
            <a:r>
              <a:rPr lang="ru-RU" sz="1600" b="0" i="0" dirty="0">
                <a:effectLst/>
                <a:latin typeface="Arial" panose="020B0604020202020204" pitchFamily="34" charset="0"/>
                <a:cs typeface="Arial" panose="020B0604020202020204" pitchFamily="34" charset="0"/>
              </a:rPr>
              <a:t>Маркет-</a:t>
            </a:r>
            <a:r>
              <a:rPr lang="ru-RU" sz="1600" b="0" i="0" dirty="0" err="1">
                <a:effectLst/>
                <a:latin typeface="Arial" panose="020B0604020202020204" pitchFamily="34" charset="0"/>
                <a:cs typeface="Arial" panose="020B0604020202020204" pitchFamily="34" charset="0"/>
              </a:rPr>
              <a:t>мейкеру</a:t>
            </a:r>
            <a:r>
              <a:rPr lang="ru-RU" sz="1600" b="0" i="0" dirty="0">
                <a:effectLst/>
                <a:latin typeface="Arial" panose="020B0604020202020204" pitchFamily="34" charset="0"/>
                <a:cs typeface="Arial" panose="020B0604020202020204" pitchFamily="34" charset="0"/>
              </a:rPr>
              <a:t> приходится котировать для клиента одновременно две цены стандартного количества любой котируемой им валюты. Котирование валютного курса как цены одной валюты в единицах другой происходит в двух формах:</a:t>
            </a:r>
          </a:p>
          <a:p>
            <a:pPr algn="ctr">
              <a:buFont typeface="Arial" panose="020B0604020202020204" pitchFamily="34" charset="0"/>
              <a:buChar char="•"/>
            </a:pPr>
            <a:r>
              <a:rPr lang="ru-RU" sz="1600" b="0" i="0" dirty="0">
                <a:effectLst/>
                <a:latin typeface="Arial" panose="020B0604020202020204" pitchFamily="34" charset="0"/>
                <a:cs typeface="Arial" panose="020B0604020202020204" pitchFamily="34" charset="0"/>
              </a:rPr>
              <a:t>прямая котировка означает количество национальной валюты за единицу иностранной валюты;</a:t>
            </a:r>
          </a:p>
          <a:p>
            <a:pPr algn="ctr">
              <a:buFont typeface="Arial" panose="020B0604020202020204" pitchFamily="34" charset="0"/>
              <a:buChar char="•"/>
            </a:pPr>
            <a:r>
              <a:rPr lang="ru-RU" sz="1600" b="0" i="0" dirty="0">
                <a:effectLst/>
                <a:latin typeface="Arial" panose="020B0604020202020204" pitchFamily="34" charset="0"/>
                <a:cs typeface="Arial" panose="020B0604020202020204" pitchFamily="34" charset="0"/>
              </a:rPr>
              <a:t> косвенная котировка означает количество иностранной валюты за единицу национальной валюты.</a:t>
            </a:r>
          </a:p>
        </p:txBody>
      </p:sp>
      <p:sp>
        <p:nvSpPr>
          <p:cNvPr id="9" name="Стрелка: вниз 8">
            <a:extLst>
              <a:ext uri="{FF2B5EF4-FFF2-40B4-BE49-F238E27FC236}">
                <a16:creationId xmlns:a16="http://schemas.microsoft.com/office/drawing/2014/main" id="{0E6C5A91-B572-4FFA-8FF4-1DB2AC245B67}"/>
              </a:ext>
            </a:extLst>
          </p:cNvPr>
          <p:cNvSpPr/>
          <p:nvPr/>
        </p:nvSpPr>
        <p:spPr>
          <a:xfrm>
            <a:off x="6036445" y="4013113"/>
            <a:ext cx="482353" cy="488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2316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52289C-E3EF-4417-B7CD-335EBDF1C3B6}"/>
              </a:ext>
            </a:extLst>
          </p:cNvPr>
          <p:cNvSpPr txBox="1"/>
          <p:nvPr/>
        </p:nvSpPr>
        <p:spPr>
          <a:xfrm>
            <a:off x="1523999" y="275207"/>
            <a:ext cx="91440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600" b="0" i="0" dirty="0">
                <a:effectLst/>
                <a:latin typeface="Arial" panose="020B0604020202020204" pitchFamily="34" charset="0"/>
                <a:cs typeface="Arial" panose="020B0604020202020204" pitchFamily="34" charset="0"/>
              </a:rPr>
              <a:t>Сделка </a:t>
            </a:r>
            <a:r>
              <a:rPr lang="ru-RU" sz="1600" b="0" i="1" dirty="0">
                <a:effectLst/>
                <a:latin typeface="Arial" panose="020B0604020202020204" pitchFamily="34" charset="0"/>
                <a:cs typeface="Arial" panose="020B0604020202020204" pitchFamily="34" charset="0"/>
              </a:rPr>
              <a:t>аутрайт-форвард</a:t>
            </a:r>
            <a:r>
              <a:rPr lang="ru-RU" sz="1600" b="0" i="0" dirty="0">
                <a:effectLst/>
                <a:latin typeface="Arial" panose="020B0604020202020204" pitchFamily="34" charset="0"/>
                <a:cs typeface="Arial" panose="020B0604020202020204" pitchFamily="34" charset="0"/>
              </a:rPr>
              <a:t> (или прямой форвард) подобно спот- сделке представляет собой прямую единичную покупку/продажу одной валюты за другую. Единственное отличие в том, что спот завершается не позднее двух рабочих дней после заключения сделки, тогда как аутрайт-форвард завершается не ранее третьего рабочего дня (и позднее). Дилеры используют термин «аутрайт-форвард» для того, чтобы прояснить, что это единичная покупка или продажа на будущую дату, а не часть валютного свопа </a:t>
            </a:r>
            <a:r>
              <a:rPr lang="ru-RU" sz="1600" b="0" i="1" dirty="0">
                <a:effectLst/>
                <a:latin typeface="Arial" panose="020B0604020202020204" pitchFamily="34" charset="0"/>
                <a:cs typeface="Arial" panose="020B0604020202020204" pitchFamily="34" charset="0"/>
              </a:rPr>
              <a:t>{</a:t>
            </a:r>
            <a:r>
              <a:rPr lang="ru-RU" sz="1600" b="0" i="1" dirty="0" err="1">
                <a:effectLst/>
                <a:latin typeface="Arial" panose="020B0604020202020204" pitchFamily="34" charset="0"/>
                <a:cs typeface="Arial" panose="020B0604020202020204" pitchFamily="34" charset="0"/>
              </a:rPr>
              <a:t>FXswap</a:t>
            </a:r>
            <a:r>
              <a:rPr lang="ru-RU" sz="1600" b="0" i="1" dirty="0">
                <a:effectLst/>
                <a:latin typeface="Arial" panose="020B0604020202020204" pitchFamily="34" charset="0"/>
                <a:cs typeface="Arial" panose="020B0604020202020204" pitchFamily="34" charset="0"/>
              </a:rPr>
              <a:t>).</a:t>
            </a:r>
            <a:endParaRPr lang="ru-RU" sz="1600" b="0" i="0" dirty="0">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C2FF09F-5CEC-4873-9AC3-EC204B4D0184}"/>
              </a:ext>
            </a:extLst>
          </p:cNvPr>
          <p:cNvSpPr txBox="1"/>
          <p:nvPr/>
        </p:nvSpPr>
        <p:spPr>
          <a:xfrm>
            <a:off x="1262108" y="5215644"/>
            <a:ext cx="9667783"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800" b="0" i="0" dirty="0">
                <a:effectLst/>
                <a:latin typeface="Arial" panose="020B0604020202020204" pitchFamily="34" charset="0"/>
                <a:cs typeface="Arial" panose="020B0604020202020204" pitchFamily="34" charset="0"/>
              </a:rPr>
              <a:t>Для каждой форвардной сделки стороны определяют специальный курс, как правило, отличный от спот-курса. Обменный курс, по которому исполняется аутрайт-форвард, фиксирован изначально. Пока сделка фактически не осуществится, никакие деньги из рук в руки не переходят, хотя дилеры иногда предлагают клиентам заблаговременно представить обеспечение сделки.</a:t>
            </a:r>
          </a:p>
        </p:txBody>
      </p:sp>
      <p:pic>
        <p:nvPicPr>
          <p:cNvPr id="13314" name="Picture 2" descr="Брокерское обслуживание физических лиц | Брокерские услуги | Альфа-Банк">
            <a:extLst>
              <a:ext uri="{FF2B5EF4-FFF2-40B4-BE49-F238E27FC236}">
                <a16:creationId xmlns:a16="http://schemas.microsoft.com/office/drawing/2014/main" id="{2F25308E-F1B4-413C-B3FF-A70EC9F2C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38" y="2121192"/>
            <a:ext cx="11028888" cy="282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48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F17E37-51F3-49A1-A4FD-EEBF51F144B8}"/>
              </a:ext>
            </a:extLst>
          </p:cNvPr>
          <p:cNvSpPr txBox="1"/>
          <p:nvPr/>
        </p:nvSpPr>
        <p:spPr>
          <a:xfrm>
            <a:off x="1538055" y="4341181"/>
            <a:ext cx="9665564"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b="0" i="0" dirty="0">
                <a:effectLst/>
                <a:latin typeface="Arial" panose="020B0604020202020204" pitchFamily="34" charset="0"/>
                <a:cs typeface="Arial" panose="020B0604020202020204" pitchFamily="34" charset="0"/>
              </a:rPr>
              <a:t>Это очень эластичный инструмент, который может быть составлен и приспособлен в соответствии со специфическими потребностями конкретного клиента в отношении валюты, суммы и сроков. Смоделированный, «заказной» форвардный контракт с нестандартными датами или суммами обычно более дорогой и менее ликвидный, так как его сложно привести к стандартному виду. Кроме того, сложно организовать форвардные контракты для малых или экзотических валют, поэтому они также стоят дороже.</a:t>
            </a:r>
          </a:p>
        </p:txBody>
      </p:sp>
      <p:sp>
        <p:nvSpPr>
          <p:cNvPr id="5" name="TextBox 4">
            <a:extLst>
              <a:ext uri="{FF2B5EF4-FFF2-40B4-BE49-F238E27FC236}">
                <a16:creationId xmlns:a16="http://schemas.microsoft.com/office/drawing/2014/main" id="{1CE7263E-DEF9-4C0C-BBDF-89AAC02A0BA9}"/>
              </a:ext>
            </a:extLst>
          </p:cNvPr>
          <p:cNvSpPr txBox="1"/>
          <p:nvPr/>
        </p:nvSpPr>
        <p:spPr>
          <a:xfrm>
            <a:off x="326623" y="592025"/>
            <a:ext cx="697563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b="1" i="1" dirty="0">
                <a:effectLst/>
                <a:latin typeface="Arial" panose="020B0604020202020204" pitchFamily="34" charset="0"/>
                <a:cs typeface="Arial" panose="020B0604020202020204" pitchFamily="34" charset="0"/>
              </a:rPr>
              <a:t>Аутрайт-форварды используются в различных целях:</a:t>
            </a:r>
          </a:p>
          <a:p>
            <a:pPr algn="ctr"/>
            <a:endParaRPr lang="ru-RU" b="1" i="1" dirty="0">
              <a:effectLst/>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v"/>
            </a:pPr>
            <a:r>
              <a:rPr lang="ru-RU" b="0" i="0" dirty="0">
                <a:effectLst/>
                <a:latin typeface="Arial" panose="020B0604020202020204" pitchFamily="34" charset="0"/>
                <a:cs typeface="Arial" panose="020B0604020202020204" pitchFamily="34" charset="0"/>
              </a:rPr>
              <a:t> для покрытия уже известных предстоящих расходов;</a:t>
            </a:r>
          </a:p>
          <a:p>
            <a:pPr marL="285750" indent="-285750" algn="ctr">
              <a:buFont typeface="Wingdings" panose="05000000000000000000" pitchFamily="2" charset="2"/>
              <a:buChar char="v"/>
            </a:pPr>
            <a:r>
              <a:rPr lang="ru-RU" b="0" i="0" dirty="0">
                <a:effectLst/>
                <a:latin typeface="Arial" panose="020B0604020202020204" pitchFamily="34" charset="0"/>
                <a:cs typeface="Arial" panose="020B0604020202020204" pitchFamily="34" charset="0"/>
              </a:rPr>
              <a:t>для хеджирования;</a:t>
            </a:r>
          </a:p>
          <a:p>
            <a:pPr marL="285750" indent="-285750" algn="ctr">
              <a:buFont typeface="Wingdings" panose="05000000000000000000" pitchFamily="2" charset="2"/>
              <a:buChar char="v"/>
            </a:pPr>
            <a:r>
              <a:rPr lang="ru-RU" b="0" i="0" dirty="0">
                <a:effectLst/>
                <a:latin typeface="Arial" panose="020B0604020202020204" pitchFamily="34" charset="0"/>
                <a:cs typeface="Arial" panose="020B0604020202020204" pitchFamily="34" charset="0"/>
              </a:rPr>
              <a:t> для проведения валютных спекуляций;</a:t>
            </a:r>
          </a:p>
          <a:p>
            <a:pPr marL="285750" indent="-285750" algn="ctr">
              <a:buFont typeface="Wingdings" panose="05000000000000000000" pitchFamily="2" charset="2"/>
              <a:buChar char="v"/>
            </a:pPr>
            <a:r>
              <a:rPr lang="ru-RU" b="0" i="0" dirty="0">
                <a:effectLst/>
                <a:latin typeface="Arial" panose="020B0604020202020204" pitchFamily="34" charset="0"/>
                <a:cs typeface="Arial" panose="020B0604020202020204" pitchFamily="34" charset="0"/>
              </a:rPr>
              <a:t> для коммерческих, финансовых, инвестиционных операций.</a:t>
            </a:r>
          </a:p>
        </p:txBody>
      </p:sp>
      <p:pic>
        <p:nvPicPr>
          <p:cNvPr id="6" name="Рисунок 5">
            <a:extLst>
              <a:ext uri="{FF2B5EF4-FFF2-40B4-BE49-F238E27FC236}">
                <a16:creationId xmlns:a16="http://schemas.microsoft.com/office/drawing/2014/main" id="{7F1B73D3-B755-40C2-B728-565A09B884FA}"/>
              </a:ext>
            </a:extLst>
          </p:cNvPr>
          <p:cNvPicPr>
            <a:picLocks noChangeAspect="1"/>
          </p:cNvPicPr>
          <p:nvPr/>
        </p:nvPicPr>
        <p:blipFill>
          <a:blip r:embed="rId2"/>
          <a:stretch>
            <a:fillRect/>
          </a:stretch>
        </p:blipFill>
        <p:spPr>
          <a:xfrm>
            <a:off x="7235300" y="241066"/>
            <a:ext cx="4956700" cy="3673986"/>
          </a:xfrm>
          <a:prstGeom prst="rect">
            <a:avLst/>
          </a:prstGeom>
        </p:spPr>
      </p:pic>
      <p:sp>
        <p:nvSpPr>
          <p:cNvPr id="7" name="Стрелка: вниз 6">
            <a:extLst>
              <a:ext uri="{FF2B5EF4-FFF2-40B4-BE49-F238E27FC236}">
                <a16:creationId xmlns:a16="http://schemas.microsoft.com/office/drawing/2014/main" id="{51A6658B-48F9-4D4E-8C7D-36C577BE5A46}"/>
              </a:ext>
            </a:extLst>
          </p:cNvPr>
          <p:cNvSpPr/>
          <p:nvPr/>
        </p:nvSpPr>
        <p:spPr>
          <a:xfrm>
            <a:off x="4048217" y="2952114"/>
            <a:ext cx="497150" cy="79899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73253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Биржевой валютный рынок России: точки роста">
            <a:extLst>
              <a:ext uri="{FF2B5EF4-FFF2-40B4-BE49-F238E27FC236}">
                <a16:creationId xmlns:a16="http://schemas.microsoft.com/office/drawing/2014/main" id="{645D7DD4-067A-4093-84E7-54BDB665C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989" y="1039352"/>
            <a:ext cx="9204063" cy="56053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BAFC76-70AB-4333-AE17-439FC733798C}"/>
              </a:ext>
            </a:extLst>
          </p:cNvPr>
          <p:cNvSpPr txBox="1"/>
          <p:nvPr/>
        </p:nvSpPr>
        <p:spPr>
          <a:xfrm>
            <a:off x="2942208" y="213250"/>
            <a:ext cx="6094520" cy="461665"/>
          </a:xfrm>
          <a:prstGeom prst="rect">
            <a:avLst/>
          </a:prstGeom>
          <a:noFill/>
        </p:spPr>
        <p:txBody>
          <a:bodyPr wrap="square">
            <a:spAutoFit/>
          </a:bodyPr>
          <a:lstStyle/>
          <a:p>
            <a:pPr algn="ctr"/>
            <a:r>
              <a:rPr lang="ru-RU" sz="2400" u="sng" dirty="0">
                <a:solidFill>
                  <a:schemeClr val="accent1"/>
                </a:solidFill>
                <a:effectLst>
                  <a:outerShdw blurRad="38100" dist="38100" dir="2700000" algn="tl">
                    <a:srgbClr val="000000">
                      <a:alpha val="43137"/>
                    </a:srgbClr>
                  </a:outerShdw>
                </a:effectLst>
                <a:latin typeface="Arial" panose="020B0604020202020204" pitchFamily="34" charset="0"/>
                <a:ea typeface="Ebrima" panose="02000000000000000000" pitchFamily="2" charset="0"/>
                <a:cs typeface="Arial" panose="020B0604020202020204" pitchFamily="34" charset="0"/>
              </a:rPr>
              <a:t>Биржевой валютный рынок , точка роста</a:t>
            </a:r>
            <a:endParaRPr lang="ru-RU" sz="2400" u="sng"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4324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Объем Форекс | Объем рынка Форекс с полным описанием">
            <a:extLst>
              <a:ext uri="{FF2B5EF4-FFF2-40B4-BE49-F238E27FC236}">
                <a16:creationId xmlns:a16="http://schemas.microsoft.com/office/drawing/2014/main" id="{2D47B7E2-AD11-493F-8C5C-951D1144A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619" y="555904"/>
            <a:ext cx="10393209" cy="616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07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D81CFC-2497-4148-B19D-EE611F292B21}"/>
              </a:ext>
            </a:extLst>
          </p:cNvPr>
          <p:cNvSpPr txBox="1"/>
          <p:nvPr/>
        </p:nvSpPr>
        <p:spPr>
          <a:xfrm>
            <a:off x="3048740" y="441210"/>
            <a:ext cx="6094520" cy="584775"/>
          </a:xfrm>
          <a:prstGeom prst="rect">
            <a:avLst/>
          </a:prstGeom>
          <a:noFill/>
        </p:spPr>
        <p:txBody>
          <a:bodyPr wrap="square">
            <a:spAutoFit/>
          </a:bodyPr>
          <a:lstStyle/>
          <a:p>
            <a:pPr algn="ctr"/>
            <a:r>
              <a:rPr lang="ru-RU" sz="3200" b="1" dirty="0">
                <a:solidFill>
                  <a:schemeClr val="accent1"/>
                </a:solidFill>
                <a:latin typeface="Arial" panose="020B0604020202020204" pitchFamily="34" charset="0"/>
                <a:cs typeface="Arial" panose="020B0604020202020204" pitchFamily="34" charset="0"/>
              </a:rPr>
              <a:t>План лекции</a:t>
            </a:r>
            <a:r>
              <a:rPr lang="ru-KZ" sz="3200" b="1" dirty="0">
                <a:solidFill>
                  <a:schemeClr val="accent1"/>
                </a:solidFill>
                <a:latin typeface="Arial" panose="020B0604020202020204" pitchFamily="34" charset="0"/>
                <a:cs typeface="Arial" panose="020B0604020202020204" pitchFamily="34" charset="0"/>
              </a:rPr>
              <a:t>:</a:t>
            </a:r>
            <a:endParaRPr lang="ru-RU" sz="3200" dirty="0">
              <a:solidFill>
                <a:schemeClr val="accent1"/>
              </a:solidFill>
            </a:endParaRPr>
          </a:p>
        </p:txBody>
      </p:sp>
      <p:sp>
        <p:nvSpPr>
          <p:cNvPr id="5" name="TextBox 4">
            <a:extLst>
              <a:ext uri="{FF2B5EF4-FFF2-40B4-BE49-F238E27FC236}">
                <a16:creationId xmlns:a16="http://schemas.microsoft.com/office/drawing/2014/main" id="{0F6EB555-4A5F-4302-9D0A-300DC1BBE86E}"/>
              </a:ext>
            </a:extLst>
          </p:cNvPr>
          <p:cNvSpPr txBox="1"/>
          <p:nvPr/>
        </p:nvSpPr>
        <p:spPr>
          <a:xfrm>
            <a:off x="1272096" y="1418648"/>
            <a:ext cx="9647808" cy="2308324"/>
          </a:xfrm>
          <a:prstGeom prst="rect">
            <a:avLst/>
          </a:prstGeom>
          <a:noFill/>
        </p:spPr>
        <p:txBody>
          <a:bodyPr wrap="square">
            <a:spAutoFit/>
          </a:bodyPr>
          <a:lstStyle/>
          <a:p>
            <a:pPr marL="342900" indent="-342900" algn="just">
              <a:buAutoNum type="arabicPeriod"/>
            </a:pPr>
            <a:r>
              <a:rPr lang="ru-RU" sz="2400" dirty="0">
                <a:latin typeface="Arial" panose="020B0604020202020204" pitchFamily="34" charset="0"/>
                <a:cs typeface="Arial" panose="020B0604020202020204" pitchFamily="34" charset="0"/>
              </a:rPr>
              <a:t>Классификация валютного рынка</a:t>
            </a:r>
          </a:p>
          <a:p>
            <a:pPr marL="342900" indent="-342900" algn="just">
              <a:buAutoNum type="arabicPeriod"/>
            </a:pPr>
            <a:r>
              <a:rPr lang="ru-RU" sz="2400" dirty="0">
                <a:latin typeface="Arial" panose="020B0604020202020204" pitchFamily="34" charset="0"/>
                <a:cs typeface="Arial" panose="020B0604020202020204" pitchFamily="34" charset="0"/>
              </a:rPr>
              <a:t>Биржевой рынок</a:t>
            </a:r>
          </a:p>
          <a:p>
            <a:pPr marL="342900" indent="-342900" algn="just">
              <a:buAutoNum type="arabicPeriod"/>
            </a:pPr>
            <a:r>
              <a:rPr lang="ru-RU" sz="2400" dirty="0">
                <a:latin typeface="Arial" panose="020B0604020202020204" pitchFamily="34" charset="0"/>
                <a:cs typeface="Arial" panose="020B0604020202020204" pitchFamily="34" charset="0"/>
              </a:rPr>
              <a:t>Виды биржевых рынков</a:t>
            </a:r>
          </a:p>
          <a:p>
            <a:pPr marL="342900" indent="-342900" algn="just">
              <a:buFontTx/>
              <a:buAutoNum type="arabicPeriod"/>
            </a:pPr>
            <a:r>
              <a:rPr lang="ru-RU" sz="2400" i="0" dirty="0">
                <a:effectLst/>
                <a:latin typeface="Arial" panose="020B0604020202020204" pitchFamily="34" charset="0"/>
                <a:cs typeface="Arial" panose="020B0604020202020204" pitchFamily="34" charset="0"/>
              </a:rPr>
              <a:t>Финансовые инструменты биржевого рынка</a:t>
            </a:r>
            <a:endParaRPr lang="ru-RU" sz="2400" dirty="0">
              <a:latin typeface="Arial" panose="020B0604020202020204" pitchFamily="34" charset="0"/>
              <a:cs typeface="Arial" panose="020B0604020202020204" pitchFamily="34" charset="0"/>
            </a:endParaRPr>
          </a:p>
          <a:p>
            <a:pPr marL="342900" indent="-342900" algn="just">
              <a:buAutoNum type="arabicPeriod"/>
            </a:pPr>
            <a:r>
              <a:rPr lang="ru-RU" sz="2400" dirty="0">
                <a:latin typeface="Arial" panose="020B0604020202020204" pitchFamily="34" charset="0"/>
                <a:cs typeface="Arial" panose="020B0604020202020204" pitchFamily="34" charset="0"/>
              </a:rPr>
              <a:t>Виды инструментов биржевого валютного рынка</a:t>
            </a:r>
          </a:p>
          <a:p>
            <a:pPr marL="342900" indent="-342900" algn="just">
              <a:buAutoNum type="arabicPeriod"/>
            </a:pPr>
            <a:r>
              <a:rPr lang="ru-RU" sz="2400" dirty="0">
                <a:latin typeface="Arial" panose="020B0604020202020204" pitchFamily="34" charset="0"/>
                <a:cs typeface="Arial" panose="020B0604020202020204" pitchFamily="34" charset="0"/>
              </a:rPr>
              <a:t>Формы инструментов биржевого валютного рынка</a:t>
            </a:r>
            <a:endParaRPr lang="ru-RU" sz="2400" i="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EF5724A-483D-444F-BC02-5021F25483AD}"/>
              </a:ext>
            </a:extLst>
          </p:cNvPr>
          <p:cNvSpPr txBox="1"/>
          <p:nvPr/>
        </p:nvSpPr>
        <p:spPr>
          <a:xfrm>
            <a:off x="4609730" y="3750304"/>
            <a:ext cx="6094520" cy="584775"/>
          </a:xfrm>
          <a:prstGeom prst="rect">
            <a:avLst/>
          </a:prstGeom>
          <a:noFill/>
        </p:spPr>
        <p:txBody>
          <a:bodyPr wrap="square">
            <a:spAutoFit/>
          </a:bodyPr>
          <a:lstStyle/>
          <a:p>
            <a:r>
              <a:rPr lang="ru-RU" sz="3200" b="1" dirty="0">
                <a:solidFill>
                  <a:schemeClr val="accent1"/>
                </a:solidFill>
                <a:latin typeface="Arial" panose="020B0604020202020204" pitchFamily="34" charset="0"/>
                <a:cs typeface="Arial" panose="020B0604020202020204" pitchFamily="34" charset="0"/>
              </a:rPr>
              <a:t>Цель лекции:</a:t>
            </a:r>
            <a:endParaRPr lang="ru-RU" sz="3200" dirty="0">
              <a:solidFill>
                <a:schemeClr val="accent1"/>
              </a:solidFill>
            </a:endParaRPr>
          </a:p>
        </p:txBody>
      </p:sp>
      <p:sp>
        <p:nvSpPr>
          <p:cNvPr id="9" name="TextBox 8">
            <a:extLst>
              <a:ext uri="{FF2B5EF4-FFF2-40B4-BE49-F238E27FC236}">
                <a16:creationId xmlns:a16="http://schemas.microsoft.com/office/drawing/2014/main" id="{E77E2357-47F2-4628-99FA-A9DFE8ABA8AF}"/>
              </a:ext>
            </a:extLst>
          </p:cNvPr>
          <p:cNvSpPr txBox="1"/>
          <p:nvPr/>
        </p:nvSpPr>
        <p:spPr>
          <a:xfrm>
            <a:off x="894795" y="4641831"/>
            <a:ext cx="10402410" cy="954107"/>
          </a:xfrm>
          <a:prstGeom prst="rect">
            <a:avLst/>
          </a:prstGeom>
          <a:noFill/>
        </p:spPr>
        <p:txBody>
          <a:bodyPr wrap="square">
            <a:spAutoFit/>
          </a:bodyPr>
          <a:lstStyle/>
          <a:p>
            <a:pPr algn="ctr"/>
            <a:r>
              <a:rPr lang="ru-RU" sz="2800" dirty="0">
                <a:latin typeface="Arial" panose="020B0604020202020204" pitchFamily="34" charset="0"/>
                <a:cs typeface="Arial" panose="020B0604020202020204" pitchFamily="34" charset="0"/>
              </a:rPr>
              <a:t>Раскрыть сущность биржевого валютного рынка , описать виды и формы инструментов биржевого валютного рынка </a:t>
            </a:r>
          </a:p>
        </p:txBody>
      </p:sp>
    </p:spTree>
    <p:extLst>
      <p:ext uri="{BB962C8B-B14F-4D97-AF65-F5344CB8AC3E}">
        <p14:creationId xmlns:p14="http://schemas.microsoft.com/office/powerpoint/2010/main" val="210163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Фондовый рынок Казахстана находится в ожидании коррекции">
            <a:extLst>
              <a:ext uri="{FF2B5EF4-FFF2-40B4-BE49-F238E27FC236}">
                <a16:creationId xmlns:a16="http://schemas.microsoft.com/office/drawing/2014/main" id="{04C72E32-8A8D-4E27-BE11-EC5E28339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953" y="798990"/>
            <a:ext cx="9272357" cy="554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78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Объем торгов на KASE сократился сразу на 16% - новости Kapital.kz">
            <a:extLst>
              <a:ext uri="{FF2B5EF4-FFF2-40B4-BE49-F238E27FC236}">
                <a16:creationId xmlns:a16="http://schemas.microsoft.com/office/drawing/2014/main" id="{CE540BA5-DEF4-422E-8E77-C35FBFB28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02" y="559295"/>
            <a:ext cx="10821578" cy="607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66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Объем торгов на KASE сократился сразу на 16% - новости Kapital.kz">
            <a:extLst>
              <a:ext uri="{FF2B5EF4-FFF2-40B4-BE49-F238E27FC236}">
                <a16:creationId xmlns:a16="http://schemas.microsoft.com/office/drawing/2014/main" id="{D7713899-29C1-410A-B35D-16682B84D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828" y="476785"/>
            <a:ext cx="8939806" cy="590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206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Фондовый рынок Казахстана: 2,5 трлн тенге составил объём торгов ценными  бумагами за пять месяцев 2019 года | FinReview">
            <a:extLst>
              <a:ext uri="{FF2B5EF4-FFF2-40B4-BE49-F238E27FC236}">
                <a16:creationId xmlns:a16="http://schemas.microsoft.com/office/drawing/2014/main" id="{1313DE68-A4F7-4757-A0D7-3FD15F19A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131" y="532661"/>
            <a:ext cx="8300622" cy="600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48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Валютный рынок - Финансы, денежное обращение и кредит">
            <a:extLst>
              <a:ext uri="{FF2B5EF4-FFF2-40B4-BE49-F238E27FC236}">
                <a16:creationId xmlns:a16="http://schemas.microsoft.com/office/drawing/2014/main" id="{CC2F3C99-C0FA-4543-A227-315BB427F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563" y="932691"/>
            <a:ext cx="9569115" cy="5577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7A7ADC-1C13-449A-81F0-B150D69546BE}"/>
              </a:ext>
            </a:extLst>
          </p:cNvPr>
          <p:cNvSpPr txBox="1"/>
          <p:nvPr/>
        </p:nvSpPr>
        <p:spPr>
          <a:xfrm>
            <a:off x="3047260" y="186431"/>
            <a:ext cx="6948996" cy="523220"/>
          </a:xfrm>
          <a:prstGeom prst="rect">
            <a:avLst/>
          </a:prstGeom>
          <a:noFill/>
        </p:spPr>
        <p:txBody>
          <a:bodyPr wrap="square">
            <a:spAutoFit/>
          </a:bodyPr>
          <a:lstStyle/>
          <a:p>
            <a:pPr marL="342900" indent="-342900" algn="ctr">
              <a:buAutoNum type="arabicPeriod"/>
            </a:pPr>
            <a:r>
              <a:rPr lang="ru-RU" sz="2800" b="1" dirty="0">
                <a:solidFill>
                  <a:schemeClr val="accent1"/>
                </a:solidFill>
                <a:latin typeface="Arial" panose="020B0604020202020204" pitchFamily="34" charset="0"/>
                <a:cs typeface="Arial" panose="020B0604020202020204" pitchFamily="34" charset="0"/>
              </a:rPr>
              <a:t>Классификация валютного рынка</a:t>
            </a:r>
          </a:p>
        </p:txBody>
      </p:sp>
    </p:spTree>
    <p:extLst>
      <p:ext uri="{BB962C8B-B14F-4D97-AF65-F5344CB8AC3E}">
        <p14:creationId xmlns:p14="http://schemas.microsoft.com/office/powerpoint/2010/main" val="335915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47DB7AA-3A0A-41F6-9D6E-788A70F761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TextBox 4">
            <a:extLst>
              <a:ext uri="{FF2B5EF4-FFF2-40B4-BE49-F238E27FC236}">
                <a16:creationId xmlns:a16="http://schemas.microsoft.com/office/drawing/2014/main" id="{6BB60DCC-E139-4D50-BF8B-A3F1D006C03D}"/>
              </a:ext>
            </a:extLst>
          </p:cNvPr>
          <p:cNvSpPr txBox="1"/>
          <p:nvPr/>
        </p:nvSpPr>
        <p:spPr>
          <a:xfrm>
            <a:off x="2709908" y="179196"/>
            <a:ext cx="6094520" cy="523220"/>
          </a:xfrm>
          <a:prstGeom prst="rect">
            <a:avLst/>
          </a:prstGeom>
          <a:noFill/>
        </p:spPr>
        <p:txBody>
          <a:bodyPr wrap="square">
            <a:spAutoFit/>
          </a:bodyPr>
          <a:lstStyle/>
          <a:p>
            <a:pPr algn="ctr"/>
            <a:r>
              <a:rPr lang="ru-RU" sz="2800" b="1" dirty="0">
                <a:solidFill>
                  <a:schemeClr val="accent1"/>
                </a:solidFill>
                <a:latin typeface="Arial" panose="020B0604020202020204" pitchFamily="34" charset="0"/>
                <a:cs typeface="Arial" panose="020B0604020202020204" pitchFamily="34" charset="0"/>
              </a:rPr>
              <a:t>2. Биржевой рынок</a:t>
            </a:r>
          </a:p>
        </p:txBody>
      </p:sp>
      <p:sp>
        <p:nvSpPr>
          <p:cNvPr id="8" name="AutoShape 4" descr="Что такое фондовый рынок? - Atas.net">
            <a:extLst>
              <a:ext uri="{FF2B5EF4-FFF2-40B4-BE49-F238E27FC236}">
                <a16:creationId xmlns:a16="http://schemas.microsoft.com/office/drawing/2014/main" id="{AC08C43D-BFE7-4C9E-BBFF-C52F4792FA5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Рисунок 8">
            <a:extLst>
              <a:ext uri="{FF2B5EF4-FFF2-40B4-BE49-F238E27FC236}">
                <a16:creationId xmlns:a16="http://schemas.microsoft.com/office/drawing/2014/main" id="{04C303FD-7C4F-430E-AD15-7BC62410E5D0}"/>
              </a:ext>
            </a:extLst>
          </p:cNvPr>
          <p:cNvPicPr>
            <a:picLocks noChangeAspect="1"/>
          </p:cNvPicPr>
          <p:nvPr/>
        </p:nvPicPr>
        <p:blipFill>
          <a:blip r:embed="rId2"/>
          <a:stretch>
            <a:fillRect/>
          </a:stretch>
        </p:blipFill>
        <p:spPr>
          <a:xfrm>
            <a:off x="3915052" y="977802"/>
            <a:ext cx="8276948" cy="5207196"/>
          </a:xfrm>
          <a:prstGeom prst="rect">
            <a:avLst/>
          </a:prstGeom>
        </p:spPr>
      </p:pic>
      <p:sp>
        <p:nvSpPr>
          <p:cNvPr id="11" name="TextBox 10">
            <a:extLst>
              <a:ext uri="{FF2B5EF4-FFF2-40B4-BE49-F238E27FC236}">
                <a16:creationId xmlns:a16="http://schemas.microsoft.com/office/drawing/2014/main" id="{9CD2ED82-8899-42D9-9917-374BBA15CB30}"/>
              </a:ext>
            </a:extLst>
          </p:cNvPr>
          <p:cNvSpPr txBox="1"/>
          <p:nvPr/>
        </p:nvSpPr>
        <p:spPr>
          <a:xfrm>
            <a:off x="446102" y="2803284"/>
            <a:ext cx="6757386" cy="284714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800" b="0" i="0" dirty="0">
                <a:effectLst/>
                <a:latin typeface="Arial" panose="020B0604020202020204" pitchFamily="34" charset="0"/>
                <a:cs typeface="Arial" panose="020B0604020202020204" pitchFamily="34" charset="0"/>
              </a:rPr>
              <a:t>Биржевой рынок – рынок определенным образом организованных финансовых инструментов. Различают биржевую часть рынка (фондового, товарного) и внебиржевую. Биржевой отличается большей технологичностью, наличием более понятных и предсказуемых механизмов ценообразования, а главное – прозрачностью по объёму операций и их количеству. Биржевой рынок объединяет разные виды бирж – от фондовых (наиболее крупные), универсальных и до товарно-сырьевых.</a:t>
            </a:r>
            <a:endParaRPr lang="ru-RU" sz="1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E63902-3FFA-44E8-9B55-2466767F4419}"/>
              </a:ext>
            </a:extLst>
          </p:cNvPr>
          <p:cNvSpPr txBox="1"/>
          <p:nvPr/>
        </p:nvSpPr>
        <p:spPr>
          <a:xfrm>
            <a:off x="3065014" y="5928804"/>
            <a:ext cx="6824709"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b="0" i="1" dirty="0">
                <a:effectLst/>
                <a:latin typeface="Arial" panose="020B0604020202020204" pitchFamily="34" charset="0"/>
                <a:cs typeface="Arial" panose="020B0604020202020204" pitchFamily="34" charset="0"/>
              </a:rPr>
              <a:t>Главное отличие биржевого рынка – наличие регламентированных (установленных заранее) правил осуществления сделок между участниками.</a:t>
            </a:r>
            <a:endParaRPr lang="ru-RU"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19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7D049-B4E1-4653-BD23-40144B4171E9}"/>
              </a:ext>
            </a:extLst>
          </p:cNvPr>
          <p:cNvSpPr txBox="1"/>
          <p:nvPr/>
        </p:nvSpPr>
        <p:spPr>
          <a:xfrm>
            <a:off x="3048740" y="146027"/>
            <a:ext cx="6094520" cy="523220"/>
          </a:xfrm>
          <a:prstGeom prst="rect">
            <a:avLst/>
          </a:prstGeom>
          <a:noFill/>
        </p:spPr>
        <p:txBody>
          <a:bodyPr wrap="square">
            <a:spAutoFit/>
          </a:bodyPr>
          <a:lstStyle/>
          <a:p>
            <a:pPr algn="ctr"/>
            <a:r>
              <a:rPr lang="ru-RU" sz="2800" b="1" dirty="0">
                <a:solidFill>
                  <a:schemeClr val="accent1"/>
                </a:solidFill>
                <a:latin typeface="Arial" panose="020B0604020202020204" pitchFamily="34" charset="0"/>
                <a:cs typeface="Arial" panose="020B0604020202020204" pitchFamily="34" charset="0"/>
              </a:rPr>
              <a:t>2.Биржевой рынок</a:t>
            </a:r>
          </a:p>
        </p:txBody>
      </p:sp>
      <p:sp>
        <p:nvSpPr>
          <p:cNvPr id="5" name="TextBox 4">
            <a:extLst>
              <a:ext uri="{FF2B5EF4-FFF2-40B4-BE49-F238E27FC236}">
                <a16:creationId xmlns:a16="http://schemas.microsoft.com/office/drawing/2014/main" id="{231D0719-BA25-4D76-9DE1-F9B4E08FB20D}"/>
              </a:ext>
            </a:extLst>
          </p:cNvPr>
          <p:cNvSpPr txBox="1"/>
          <p:nvPr/>
        </p:nvSpPr>
        <p:spPr>
          <a:xfrm>
            <a:off x="1907773" y="957803"/>
            <a:ext cx="8630021"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600" b="0" i="0" dirty="0">
                <a:effectLst/>
                <a:latin typeface="Arial" panose="020B0604020202020204" pitchFamily="34" charset="0"/>
                <a:cs typeface="Arial" panose="020B0604020202020204" pitchFamily="34" charset="0"/>
              </a:rPr>
              <a:t>Для организации биржевого рынка нужно плотное сотрудничество основных участников – заинтересованных компаний, необходимо создание юридического лица, которое будет осуществлять деятельность как биржа. После этого в зависимости от типа биржи (товарно-сырьевая, фондовая, валютная) необходимо получение лицензии у соответствующего органа (например, НБРК). Как правило, биржи создаются при соответствующих ведомствах либо с их инициативы. Одновременно есть и пример того, как биржевой рынок развалился естественным образом из-за отсутствия внутреннего спроса – таким может быть биржевой рынок металлов в Казахстане, где до 80% сырья отправляется на экспорт, а значит, и «торгуется» за рубежом, на других рынках.</a:t>
            </a:r>
            <a:endParaRPr lang="ru-RU"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04F9D3D-045A-4150-B0E0-7527B2CCC520}"/>
              </a:ext>
            </a:extLst>
          </p:cNvPr>
          <p:cNvSpPr txBox="1"/>
          <p:nvPr/>
        </p:nvSpPr>
        <p:spPr>
          <a:xfrm>
            <a:off x="961472" y="3591874"/>
            <a:ext cx="5487879" cy="11905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Прогнозирование основных параметров биржевого рынка (не важно, валютного ли, опционного, фондового или товарного) основывается на множестве параметров:</a:t>
            </a:r>
            <a:endParaRPr lang="ru-RU"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0AFDA6A-F109-40B3-9845-093DD4FF95D9}"/>
              </a:ext>
            </a:extLst>
          </p:cNvPr>
          <p:cNvSpPr txBox="1"/>
          <p:nvPr/>
        </p:nvSpPr>
        <p:spPr>
          <a:xfrm>
            <a:off x="549863" y="5161533"/>
            <a:ext cx="7697492" cy="1477328"/>
          </a:xfrm>
          <a:prstGeom prst="rect">
            <a:avLst/>
          </a:prstGeom>
          <a:noFill/>
        </p:spPr>
        <p:txBody>
          <a:bodyPr wrap="square">
            <a:spAutoFit/>
          </a:bodyPr>
          <a:lstStyle/>
          <a:p>
            <a:pPr marL="285750" indent="-285750" algn="l" fontAlgn="base">
              <a:buFont typeface="Wingdings" panose="05000000000000000000" pitchFamily="2" charset="2"/>
              <a:buChar char="v"/>
            </a:pPr>
            <a:r>
              <a:rPr lang="ru-RU" b="0" i="0" dirty="0">
                <a:effectLst/>
                <a:latin typeface="Arial" panose="020B0604020202020204" pitchFamily="34" charset="0"/>
                <a:cs typeface="Arial" panose="020B0604020202020204" pitchFamily="34" charset="0"/>
              </a:rPr>
              <a:t>экономических,</a:t>
            </a:r>
          </a:p>
          <a:p>
            <a:pPr marL="285750" indent="-285750" algn="l" fontAlgn="base">
              <a:buFont typeface="Wingdings" panose="05000000000000000000" pitchFamily="2" charset="2"/>
              <a:buChar char="v"/>
            </a:pPr>
            <a:r>
              <a:rPr lang="ru-RU" b="0" i="0" dirty="0">
                <a:effectLst/>
                <a:latin typeface="Arial" panose="020B0604020202020204" pitchFamily="34" charset="0"/>
                <a:cs typeface="Arial" panose="020B0604020202020204" pitchFamily="34" charset="0"/>
              </a:rPr>
              <a:t>социальных,</a:t>
            </a:r>
          </a:p>
          <a:p>
            <a:pPr marL="285750" indent="-285750" algn="l" fontAlgn="base">
              <a:buFont typeface="Wingdings" panose="05000000000000000000" pitchFamily="2" charset="2"/>
              <a:buChar char="v"/>
            </a:pPr>
            <a:r>
              <a:rPr lang="ru-RU" b="0" i="0" dirty="0">
                <a:effectLst/>
                <a:latin typeface="Arial" panose="020B0604020202020204" pitchFamily="34" charset="0"/>
                <a:cs typeface="Arial" panose="020B0604020202020204" pitchFamily="34" charset="0"/>
              </a:rPr>
              <a:t>статистических данных,</a:t>
            </a:r>
          </a:p>
          <a:p>
            <a:pPr marL="285750" indent="-285750" algn="l" fontAlgn="base">
              <a:buFont typeface="Wingdings" panose="05000000000000000000" pitchFamily="2" charset="2"/>
              <a:buChar char="v"/>
            </a:pPr>
            <a:r>
              <a:rPr lang="ru-RU" b="0" i="0" dirty="0">
                <a:effectLst/>
                <a:latin typeface="Arial" panose="020B0604020202020204" pitchFamily="34" charset="0"/>
                <a:cs typeface="Arial" panose="020B0604020202020204" pitchFamily="34" charset="0"/>
              </a:rPr>
              <a:t>накопленных сведениях об основных трендах рынка,</a:t>
            </a:r>
          </a:p>
          <a:p>
            <a:pPr marL="285750" indent="-285750" algn="l" fontAlgn="base">
              <a:buFont typeface="Wingdings" panose="05000000000000000000" pitchFamily="2" charset="2"/>
              <a:buChar char="v"/>
            </a:pPr>
            <a:r>
              <a:rPr lang="ru-RU" b="0" i="0" dirty="0">
                <a:effectLst/>
                <a:latin typeface="Arial" panose="020B0604020202020204" pitchFamily="34" charset="0"/>
                <a:cs typeface="Arial" panose="020B0604020202020204" pitchFamily="34" charset="0"/>
              </a:rPr>
              <a:t>и даже слухах.</a:t>
            </a:r>
          </a:p>
        </p:txBody>
      </p:sp>
      <p:sp>
        <p:nvSpPr>
          <p:cNvPr id="10" name="AutoShape 2" descr="Фундаментальный анализ акций российских компаний, биржевого рынка">
            <a:extLst>
              <a:ext uri="{FF2B5EF4-FFF2-40B4-BE49-F238E27FC236}">
                <a16:creationId xmlns:a16="http://schemas.microsoft.com/office/drawing/2014/main" id="{F7CF045C-2B89-43EB-AFF6-9A1ABD6A9C5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a:extLst>
              <a:ext uri="{FF2B5EF4-FFF2-40B4-BE49-F238E27FC236}">
                <a16:creationId xmlns:a16="http://schemas.microsoft.com/office/drawing/2014/main" id="{82E76DF9-CBE0-43D6-BC3D-416369CB999F}"/>
              </a:ext>
            </a:extLst>
          </p:cNvPr>
          <p:cNvPicPr>
            <a:picLocks noChangeAspect="1"/>
          </p:cNvPicPr>
          <p:nvPr/>
        </p:nvPicPr>
        <p:blipFill>
          <a:blip r:embed="rId2"/>
          <a:stretch>
            <a:fillRect/>
          </a:stretch>
        </p:blipFill>
        <p:spPr>
          <a:xfrm>
            <a:off x="6968647" y="3630991"/>
            <a:ext cx="5007329" cy="3130573"/>
          </a:xfrm>
          <a:prstGeom prst="rect">
            <a:avLst/>
          </a:prstGeom>
        </p:spPr>
      </p:pic>
      <p:sp>
        <p:nvSpPr>
          <p:cNvPr id="13" name="TextBox 12">
            <a:extLst>
              <a:ext uri="{FF2B5EF4-FFF2-40B4-BE49-F238E27FC236}">
                <a16:creationId xmlns:a16="http://schemas.microsoft.com/office/drawing/2014/main" id="{ADE87C41-846C-40D7-875A-7B7A248C88C6}"/>
              </a:ext>
            </a:extLst>
          </p:cNvPr>
          <p:cNvSpPr txBox="1"/>
          <p:nvPr/>
        </p:nvSpPr>
        <p:spPr>
          <a:xfrm>
            <a:off x="3047260" y="3108054"/>
            <a:ext cx="6094520" cy="646331"/>
          </a:xfrm>
          <a:prstGeom prst="rect">
            <a:avLst/>
          </a:prstGeom>
          <a:noFill/>
        </p:spPr>
        <p:txBody>
          <a:bodyPr wrap="square">
            <a:spAutoFit/>
          </a:bodyPr>
          <a:lstStyle/>
          <a:p>
            <a:r>
              <a:rPr lang="ru-RU" b="0" i="0" dirty="0">
                <a:effectLst/>
                <a:latin typeface="Arial" panose="020B0604020202020204" pitchFamily="34" charset="0"/>
                <a:cs typeface="Arial" panose="020B0604020202020204" pitchFamily="34" charset="0"/>
              </a:rPr>
              <a:t>При этом отличают биржевые финансовые инструменты и внебиржевые. </a:t>
            </a:r>
            <a:endParaRPr lang="ru-RU" dirty="0"/>
          </a:p>
        </p:txBody>
      </p:sp>
    </p:spTree>
    <p:extLst>
      <p:ext uri="{BB962C8B-B14F-4D97-AF65-F5344CB8AC3E}">
        <p14:creationId xmlns:p14="http://schemas.microsoft.com/office/powerpoint/2010/main" val="96584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Биржевой валютный рынок">
            <a:extLst>
              <a:ext uri="{FF2B5EF4-FFF2-40B4-BE49-F238E27FC236}">
                <a16:creationId xmlns:a16="http://schemas.microsoft.com/office/drawing/2014/main" id="{582333D2-9E0C-4D1F-ADDC-CDAD87E1C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705" y="1265463"/>
            <a:ext cx="10123942" cy="5391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9E6B5A-6DF3-4F2C-A587-711F3AC9DB47}"/>
              </a:ext>
            </a:extLst>
          </p:cNvPr>
          <p:cNvSpPr txBox="1"/>
          <p:nvPr/>
        </p:nvSpPr>
        <p:spPr>
          <a:xfrm>
            <a:off x="3217416" y="201513"/>
            <a:ext cx="6094520" cy="523220"/>
          </a:xfrm>
          <a:prstGeom prst="rect">
            <a:avLst/>
          </a:prstGeom>
          <a:noFill/>
        </p:spPr>
        <p:txBody>
          <a:bodyPr wrap="square">
            <a:spAutoFit/>
          </a:bodyPr>
          <a:lstStyle/>
          <a:p>
            <a:pPr algn="ctr"/>
            <a:r>
              <a:rPr lang="ru-RU" sz="2800" b="1" dirty="0">
                <a:solidFill>
                  <a:schemeClr val="accent1"/>
                </a:solidFill>
                <a:latin typeface="Arial" panose="020B0604020202020204" pitchFamily="34" charset="0"/>
                <a:cs typeface="Arial" panose="020B0604020202020204" pitchFamily="34" charset="0"/>
              </a:rPr>
              <a:t>2.1.Биржевой валютный рынок</a:t>
            </a:r>
          </a:p>
        </p:txBody>
      </p:sp>
    </p:spTree>
    <p:extLst>
      <p:ext uri="{BB962C8B-B14F-4D97-AF65-F5344CB8AC3E}">
        <p14:creationId xmlns:p14="http://schemas.microsoft.com/office/powerpoint/2010/main" val="148435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31E43AA-5C33-487A-8BA0-68B25F7DF563}"/>
              </a:ext>
            </a:extLst>
          </p:cNvPr>
          <p:cNvPicPr>
            <a:picLocks noChangeAspect="1"/>
          </p:cNvPicPr>
          <p:nvPr/>
        </p:nvPicPr>
        <p:blipFill rotWithShape="1">
          <a:blip r:embed="rId2"/>
          <a:srcRect t="4753"/>
          <a:stretch/>
        </p:blipFill>
        <p:spPr>
          <a:xfrm>
            <a:off x="1038318" y="441875"/>
            <a:ext cx="10378366" cy="6235241"/>
          </a:xfrm>
          <a:prstGeom prst="rect">
            <a:avLst/>
          </a:prstGeom>
        </p:spPr>
      </p:pic>
    </p:spTree>
    <p:extLst>
      <p:ext uri="{BB962C8B-B14F-4D97-AF65-F5344CB8AC3E}">
        <p14:creationId xmlns:p14="http://schemas.microsoft.com/office/powerpoint/2010/main" val="340473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Презентация на тему: &amp;quot;Лекция 14 Открытая экономика Понятие о ткрытой  экономики Валютный курс и его детерминанты Валютный рынок и валютный курс  Номинальный и реальный валютный.&amp;quot;. Скачать бесплатно и без регистрации.">
            <a:extLst>
              <a:ext uri="{FF2B5EF4-FFF2-40B4-BE49-F238E27FC236}">
                <a16:creationId xmlns:a16="http://schemas.microsoft.com/office/drawing/2014/main" id="{10DDDB92-C41E-444A-B7FA-C9214EAA0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30" y="408374"/>
            <a:ext cx="9818703" cy="619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07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1FF39A-D423-4812-BE33-265C463BC588}"/>
              </a:ext>
            </a:extLst>
          </p:cNvPr>
          <p:cNvSpPr txBox="1"/>
          <p:nvPr/>
        </p:nvSpPr>
        <p:spPr>
          <a:xfrm>
            <a:off x="2905217" y="112735"/>
            <a:ext cx="6094520" cy="523220"/>
          </a:xfrm>
          <a:prstGeom prst="rect">
            <a:avLst/>
          </a:prstGeom>
          <a:noFill/>
        </p:spPr>
        <p:txBody>
          <a:bodyPr wrap="square">
            <a:spAutoFit/>
          </a:bodyPr>
          <a:lstStyle/>
          <a:p>
            <a:pPr algn="ctr"/>
            <a:r>
              <a:rPr lang="ru-RU" sz="2800" b="1" dirty="0">
                <a:solidFill>
                  <a:schemeClr val="accent1"/>
                </a:solidFill>
                <a:latin typeface="Arial" panose="020B0604020202020204" pitchFamily="34" charset="0"/>
                <a:cs typeface="Arial" panose="020B0604020202020204" pitchFamily="34" charset="0"/>
              </a:rPr>
              <a:t>3. Виды биржевых рынков</a:t>
            </a:r>
          </a:p>
        </p:txBody>
      </p:sp>
      <p:sp>
        <p:nvSpPr>
          <p:cNvPr id="5" name="TextBox 4">
            <a:extLst>
              <a:ext uri="{FF2B5EF4-FFF2-40B4-BE49-F238E27FC236}">
                <a16:creationId xmlns:a16="http://schemas.microsoft.com/office/drawing/2014/main" id="{D39E1C00-B120-40B3-843E-AA049C02747B}"/>
              </a:ext>
            </a:extLst>
          </p:cNvPr>
          <p:cNvSpPr txBox="1"/>
          <p:nvPr/>
        </p:nvSpPr>
        <p:spPr>
          <a:xfrm>
            <a:off x="1733734" y="1187842"/>
            <a:ext cx="872453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0" i="0" dirty="0">
                <a:effectLst/>
                <a:latin typeface="Arial" panose="020B0604020202020204" pitchFamily="34" charset="0"/>
                <a:cs typeface="Arial" panose="020B0604020202020204" pitchFamily="34" charset="0"/>
              </a:rPr>
              <a:t>Видов рынков, на которых именно на биржах определяются курсы и котировки, немного – это товарные, фондовые (акций, облигаций, ценных бумаг), валютный рынок, фьючерсный (сделок на будущие периоды) и опционный. </a:t>
            </a:r>
          </a:p>
          <a:p>
            <a:pPr algn="ctr"/>
            <a:r>
              <a:rPr lang="ru-RU" b="0" i="0" dirty="0">
                <a:effectLst/>
                <a:latin typeface="Arial" panose="020B0604020202020204" pitchFamily="34" charset="0"/>
                <a:cs typeface="Arial" panose="020B0604020202020204" pitchFamily="34" charset="0"/>
              </a:rPr>
              <a:t>Также на одной бирже может объединяться несколько видов биржевых рынков – такие биржи называются универсальными. В них одна организационная структура обслуживает сразу несколько рынков, как правило, разделяя их лишь по отдельным секциям. </a:t>
            </a:r>
          </a:p>
        </p:txBody>
      </p:sp>
      <p:sp>
        <p:nvSpPr>
          <p:cNvPr id="7" name="TextBox 6">
            <a:extLst>
              <a:ext uri="{FF2B5EF4-FFF2-40B4-BE49-F238E27FC236}">
                <a16:creationId xmlns:a16="http://schemas.microsoft.com/office/drawing/2014/main" id="{8C8E0137-B71B-4132-BA53-248CF2CFCB1D}"/>
              </a:ext>
            </a:extLst>
          </p:cNvPr>
          <p:cNvSpPr txBox="1"/>
          <p:nvPr/>
        </p:nvSpPr>
        <p:spPr>
          <a:xfrm>
            <a:off x="963968" y="4536996"/>
            <a:ext cx="3495583" cy="1200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800" b="0" i="0" dirty="0">
                <a:effectLst/>
                <a:latin typeface="Arial" panose="020B0604020202020204" pitchFamily="34" charset="0"/>
                <a:cs typeface="Arial" panose="020B0604020202020204" pitchFamily="34" charset="0"/>
              </a:rPr>
              <a:t>Примером универсальной биржи для нескольких рынков может служить Московская биржа (ММВБ). </a:t>
            </a:r>
          </a:p>
        </p:txBody>
      </p:sp>
      <p:sp>
        <p:nvSpPr>
          <p:cNvPr id="9" name="TextBox 8">
            <a:extLst>
              <a:ext uri="{FF2B5EF4-FFF2-40B4-BE49-F238E27FC236}">
                <a16:creationId xmlns:a16="http://schemas.microsoft.com/office/drawing/2014/main" id="{122258D2-F851-40FB-B3E9-6521B85BA801}"/>
              </a:ext>
            </a:extLst>
          </p:cNvPr>
          <p:cNvSpPr txBox="1"/>
          <p:nvPr/>
        </p:nvSpPr>
        <p:spPr>
          <a:xfrm>
            <a:off x="7386221" y="4530725"/>
            <a:ext cx="3841811"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800" b="0" i="0" dirty="0">
                <a:effectLst/>
                <a:latin typeface="Arial" panose="020B0604020202020204" pitchFamily="34" charset="0"/>
                <a:cs typeface="Arial" panose="020B0604020202020204" pitchFamily="34" charset="0"/>
              </a:rPr>
              <a:t>Примером биржи для одного биржевого рынка (металлов) служит Лондонская биржа металлов.</a:t>
            </a:r>
            <a:endParaRPr lang="ru-RU" sz="1800" dirty="0">
              <a:latin typeface="Arial" panose="020B0604020202020204" pitchFamily="34" charset="0"/>
              <a:cs typeface="Arial" panose="020B0604020202020204" pitchFamily="34" charset="0"/>
            </a:endParaRPr>
          </a:p>
        </p:txBody>
      </p:sp>
      <p:sp>
        <p:nvSpPr>
          <p:cNvPr id="11" name="Стрелка: вниз 10">
            <a:extLst>
              <a:ext uri="{FF2B5EF4-FFF2-40B4-BE49-F238E27FC236}">
                <a16:creationId xmlns:a16="http://schemas.microsoft.com/office/drawing/2014/main" id="{BACB3432-FB3B-4952-9618-5D2E9F85C474}"/>
              </a:ext>
            </a:extLst>
          </p:cNvPr>
          <p:cNvSpPr/>
          <p:nvPr/>
        </p:nvSpPr>
        <p:spPr>
          <a:xfrm>
            <a:off x="2905217" y="3595456"/>
            <a:ext cx="512686" cy="69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a:extLst>
              <a:ext uri="{FF2B5EF4-FFF2-40B4-BE49-F238E27FC236}">
                <a16:creationId xmlns:a16="http://schemas.microsoft.com/office/drawing/2014/main" id="{E31F4833-A81A-4127-B31C-87D0FC31E26B}"/>
              </a:ext>
            </a:extLst>
          </p:cNvPr>
          <p:cNvSpPr/>
          <p:nvPr/>
        </p:nvSpPr>
        <p:spPr>
          <a:xfrm>
            <a:off x="8517756" y="3638834"/>
            <a:ext cx="512686" cy="69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18990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1169</Words>
  <Application>Microsoft Office PowerPoint</Application>
  <PresentationFormat>Широкоэкранный</PresentationFormat>
  <Paragraphs>90</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Calibri Light</vt:lpstr>
      <vt:lpstr>Roboto</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Mechta User</dc:creator>
  <cp:lastModifiedBy>Mechta User</cp:lastModifiedBy>
  <cp:revision>46</cp:revision>
  <dcterms:created xsi:type="dcterms:W3CDTF">2021-10-02T08:46:01Z</dcterms:created>
  <dcterms:modified xsi:type="dcterms:W3CDTF">2021-10-02T09:37:48Z</dcterms:modified>
</cp:coreProperties>
</file>